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5"/>
  </p:notesMasterIdLst>
  <p:sldIdLst>
    <p:sldId id="1212" r:id="rId5"/>
    <p:sldId id="354" r:id="rId6"/>
    <p:sldId id="1186" r:id="rId7"/>
    <p:sldId id="1233" r:id="rId8"/>
    <p:sldId id="1222" r:id="rId9"/>
    <p:sldId id="2147468875" r:id="rId10"/>
    <p:sldId id="2147468831" r:id="rId11"/>
    <p:sldId id="1268" r:id="rId12"/>
    <p:sldId id="2147468873" r:id="rId13"/>
    <p:sldId id="2147468835" r:id="rId14"/>
    <p:sldId id="2147468845" r:id="rId15"/>
    <p:sldId id="2147468869" r:id="rId16"/>
    <p:sldId id="2147468857" r:id="rId17"/>
    <p:sldId id="2147468830" r:id="rId18"/>
    <p:sldId id="2147468847" r:id="rId19"/>
    <p:sldId id="2147468868" r:id="rId20"/>
    <p:sldId id="2147468861" r:id="rId21"/>
    <p:sldId id="2147468871" r:id="rId22"/>
    <p:sldId id="2147468874" r:id="rId23"/>
    <p:sldId id="262" r:id="rId24"/>
    <p:sldId id="272" r:id="rId25"/>
    <p:sldId id="263" r:id="rId26"/>
    <p:sldId id="273" r:id="rId27"/>
    <p:sldId id="275" r:id="rId28"/>
    <p:sldId id="264" r:id="rId29"/>
    <p:sldId id="266" r:id="rId30"/>
    <p:sldId id="274" r:id="rId31"/>
    <p:sldId id="276" r:id="rId32"/>
    <p:sldId id="277" r:id="rId33"/>
    <p:sldId id="278" r:id="rId34"/>
    <p:sldId id="267" r:id="rId35"/>
    <p:sldId id="268" r:id="rId36"/>
    <p:sldId id="269" r:id="rId37"/>
    <p:sldId id="270" r:id="rId38"/>
    <p:sldId id="271" r:id="rId39"/>
    <p:sldId id="1118" r:id="rId40"/>
    <p:sldId id="2147468863" r:id="rId41"/>
    <p:sldId id="2147468799" r:id="rId42"/>
    <p:sldId id="2147468798" r:id="rId43"/>
    <p:sldId id="2147468859" r:id="rId44"/>
    <p:sldId id="1270" r:id="rId45"/>
    <p:sldId id="2147468816" r:id="rId46"/>
    <p:sldId id="1273" r:id="rId47"/>
    <p:sldId id="1028" r:id="rId48"/>
    <p:sldId id="2147468856" r:id="rId49"/>
    <p:sldId id="2147468813" r:id="rId50"/>
    <p:sldId id="1230" r:id="rId51"/>
    <p:sldId id="2147468820" r:id="rId52"/>
    <p:sldId id="2147468788" r:id="rId53"/>
    <p:sldId id="1217" r:id="rId54"/>
    <p:sldId id="1239" r:id="rId55"/>
    <p:sldId id="1216" r:id="rId56"/>
    <p:sldId id="1044" r:id="rId57"/>
    <p:sldId id="359" r:id="rId58"/>
    <p:sldId id="1153" r:id="rId59"/>
    <p:sldId id="1154" r:id="rId60"/>
    <p:sldId id="1086" r:id="rId61"/>
    <p:sldId id="1237" r:id="rId62"/>
    <p:sldId id="288" r:id="rId63"/>
    <p:sldId id="257" r:id="rId64"/>
    <p:sldId id="2147468870" r:id="rId65"/>
    <p:sldId id="2147468872" r:id="rId66"/>
    <p:sldId id="2147468811" r:id="rId67"/>
    <p:sldId id="2147468812" r:id="rId68"/>
    <p:sldId id="258" r:id="rId69"/>
    <p:sldId id="999" r:id="rId70"/>
    <p:sldId id="2147468789" r:id="rId71"/>
    <p:sldId id="2147468790" r:id="rId72"/>
    <p:sldId id="2147468791" r:id="rId73"/>
    <p:sldId id="1033" r:id="rId74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dledende slides" id="{0C445615-FF81-47D7-915A-FF20F8BD05AF}">
          <p14:sldIdLst>
            <p14:sldId id="1212"/>
            <p14:sldId id="354"/>
            <p14:sldId id="1186"/>
            <p14:sldId id="1233"/>
          </p14:sldIdLst>
        </p14:section>
        <p14:section name="Dagsorden og varierende punkter" id="{0D55E22C-1410-4821-8CE1-867D1900A8B9}">
          <p14:sldIdLst>
            <p14:sldId id="1222"/>
            <p14:sldId id="2147468875"/>
            <p14:sldId id="2147468831"/>
            <p14:sldId id="1268"/>
            <p14:sldId id="2147468873"/>
            <p14:sldId id="2147468835"/>
            <p14:sldId id="2147468845"/>
            <p14:sldId id="2147468869"/>
            <p14:sldId id="2147468857"/>
            <p14:sldId id="2147468830"/>
            <p14:sldId id="2147468847"/>
            <p14:sldId id="2147468868"/>
            <p14:sldId id="2147468861"/>
            <p14:sldId id="2147468871"/>
            <p14:sldId id="2147468874"/>
            <p14:sldId id="262"/>
            <p14:sldId id="272"/>
            <p14:sldId id="263"/>
            <p14:sldId id="273"/>
            <p14:sldId id="275"/>
            <p14:sldId id="264"/>
            <p14:sldId id="266"/>
            <p14:sldId id="274"/>
            <p14:sldId id="276"/>
            <p14:sldId id="277"/>
            <p14:sldId id="278"/>
            <p14:sldId id="267"/>
            <p14:sldId id="268"/>
            <p14:sldId id="269"/>
            <p14:sldId id="270"/>
            <p14:sldId id="271"/>
          </p14:sldIdLst>
        </p14:section>
        <p14:section name="Kort nyt" id="{13315871-D88A-463E-925C-EAEF4AE0688F}">
          <p14:sldIdLst>
            <p14:sldId id="1118"/>
            <p14:sldId id="2147468863"/>
            <p14:sldId id="2147468799"/>
            <p14:sldId id="2147468798"/>
            <p14:sldId id="2147468859"/>
          </p14:sldIdLst>
        </p14:section>
        <p14:section name="Tips" id="{8A255DC6-8268-4FBB-81B2-1F29D66C92FE}">
          <p14:sldIdLst>
            <p14:sldId id="1270"/>
            <p14:sldId id="2147468816"/>
            <p14:sldId id="1273"/>
          </p14:sldIdLst>
        </p14:section>
        <p14:section name="Kendte fejl" id="{BF373AF0-57C1-4B62-998F-D419FB2E666C}">
          <p14:sldIdLst>
            <p14:sldId id="1028"/>
            <p14:sldId id="2147468856"/>
            <p14:sldId id="2147468813"/>
            <p14:sldId id="1230"/>
            <p14:sldId id="2147468820"/>
            <p14:sldId id="2147468788"/>
            <p14:sldId id="1217"/>
            <p14:sldId id="1239"/>
            <p14:sldId id="1216"/>
          </p14:sldIdLst>
        </p14:section>
        <p14:section name="Spørgsmål og næste møde" id="{46251769-D114-44F4-8DFC-52A7C085846B}">
          <p14:sldIdLst>
            <p14:sldId id="1044"/>
            <p14:sldId id="359"/>
            <p14:sldId id="1153"/>
            <p14:sldId id="1154"/>
          </p14:sldIdLst>
        </p14:section>
        <p14:section name="Henvendt systemansvarlige" id="{5FABAF4E-A406-49A0-A9E9-F43B1A2ED12A}">
          <p14:sldIdLst>
            <p14:sldId id="1086"/>
            <p14:sldId id="1237"/>
            <p14:sldId id="288"/>
            <p14:sldId id="257"/>
            <p14:sldId id="2147468870"/>
            <p14:sldId id="2147468872"/>
            <p14:sldId id="2147468811"/>
            <p14:sldId id="2147468812"/>
            <p14:sldId id="258"/>
          </p14:sldIdLst>
        </p14:section>
        <p14:section name="Status på driften og tak for i dag" id="{B2D31715-964B-4B52-99F2-96DCA9B417E7}">
          <p14:sldIdLst>
            <p14:sldId id="999"/>
            <p14:sldId id="2147468789"/>
            <p14:sldId id="2147468790"/>
            <p14:sldId id="2147468791"/>
            <p14:sldId id="10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4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6128E3-95DE-4A43-7932-2061B8AF29BE}" name="Aske Walther Sørensen" initials="AWS" userId="S::AWS@kombit.dk::e41c343c-2cfd-4d4f-a1ac-9d1d143c8b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FB3955-8F50-484B-9C44-966D8F880C3D}" v="85" dt="2024-02-08T12:53:38.6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3817" autoAdjust="0"/>
  </p:normalViewPr>
  <p:slideViewPr>
    <p:cSldViewPr snapToGrid="0">
      <p:cViewPr varScale="1">
        <p:scale>
          <a:sx n="163" d="100"/>
          <a:sy n="163" d="100"/>
        </p:scale>
        <p:origin x="150" y="282"/>
      </p:cViewPr>
      <p:guideLst>
        <p:guide orient="horz" pos="441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95" Type="http://schemas.microsoft.com/office/2018/10/relationships/authors" Target="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ke Walther Sørensen" userId="e41c343c-2cfd-4d4f-a1ac-9d1d143c8b84" providerId="ADAL" clId="{7DFB3955-8F50-484B-9C44-966D8F880C3D}"/>
    <pc:docChg chg="modSld">
      <pc:chgData name="Aske Walther Sørensen" userId="e41c343c-2cfd-4d4f-a1ac-9d1d143c8b84" providerId="ADAL" clId="{7DFB3955-8F50-484B-9C44-966D8F880C3D}" dt="2024-02-08T12:53:38.674" v="272"/>
      <pc:docMkLst>
        <pc:docMk/>
      </pc:docMkLst>
      <pc:sldChg chg="modSp">
        <pc:chgData name="Aske Walther Sørensen" userId="e41c343c-2cfd-4d4f-a1ac-9d1d143c8b84" providerId="ADAL" clId="{7DFB3955-8F50-484B-9C44-966D8F880C3D}" dt="2024-02-08T10:17:36.961" v="17" actId="20577"/>
        <pc:sldMkLst>
          <pc:docMk/>
          <pc:sldMk cId="2307488233" sldId="267"/>
        </pc:sldMkLst>
        <pc:spChg chg="mod">
          <ac:chgData name="Aske Walther Sørensen" userId="e41c343c-2cfd-4d4f-a1ac-9d1d143c8b84" providerId="ADAL" clId="{7DFB3955-8F50-484B-9C44-966D8F880C3D}" dt="2024-02-08T10:17:36.961" v="17" actId="20577"/>
          <ac:spMkLst>
            <pc:docMk/>
            <pc:sldMk cId="2307488233" sldId="267"/>
            <ac:spMk id="12" creationId="{52FE4E70-B0BB-37ED-0CC3-4EE2CB9F89A7}"/>
          </ac:spMkLst>
        </pc:spChg>
      </pc:sldChg>
      <pc:sldChg chg="modSp">
        <pc:chgData name="Aske Walther Sørensen" userId="e41c343c-2cfd-4d4f-a1ac-9d1d143c8b84" providerId="ADAL" clId="{7DFB3955-8F50-484B-9C44-966D8F880C3D}" dt="2024-02-08T10:17:42.552" v="19"/>
        <pc:sldMkLst>
          <pc:docMk/>
          <pc:sldMk cId="1635859779" sldId="268"/>
        </pc:sldMkLst>
        <pc:spChg chg="mod">
          <ac:chgData name="Aske Walther Sørensen" userId="e41c343c-2cfd-4d4f-a1ac-9d1d143c8b84" providerId="ADAL" clId="{7DFB3955-8F50-484B-9C44-966D8F880C3D}" dt="2024-02-08T10:17:42.552" v="19"/>
          <ac:spMkLst>
            <pc:docMk/>
            <pc:sldMk cId="1635859779" sldId="268"/>
            <ac:spMk id="12" creationId="{52FE4E70-B0BB-37ED-0CC3-4EE2CB9F89A7}"/>
          </ac:spMkLst>
        </pc:spChg>
      </pc:sldChg>
      <pc:sldChg chg="modSp">
        <pc:chgData name="Aske Walther Sørensen" userId="e41c343c-2cfd-4d4f-a1ac-9d1d143c8b84" providerId="ADAL" clId="{7DFB3955-8F50-484B-9C44-966D8F880C3D}" dt="2024-02-08T10:17:48.049" v="20"/>
        <pc:sldMkLst>
          <pc:docMk/>
          <pc:sldMk cId="2565203665" sldId="269"/>
        </pc:sldMkLst>
        <pc:spChg chg="mod">
          <ac:chgData name="Aske Walther Sørensen" userId="e41c343c-2cfd-4d4f-a1ac-9d1d143c8b84" providerId="ADAL" clId="{7DFB3955-8F50-484B-9C44-966D8F880C3D}" dt="2024-02-08T10:17:48.049" v="20"/>
          <ac:spMkLst>
            <pc:docMk/>
            <pc:sldMk cId="2565203665" sldId="269"/>
            <ac:spMk id="12" creationId="{52FE4E70-B0BB-37ED-0CC3-4EE2CB9F89A7}"/>
          </ac:spMkLst>
        </pc:spChg>
      </pc:sldChg>
      <pc:sldChg chg="addSp modSp modAnim">
        <pc:chgData name="Aske Walther Sørensen" userId="e41c343c-2cfd-4d4f-a1ac-9d1d143c8b84" providerId="ADAL" clId="{7DFB3955-8F50-484B-9C44-966D8F880C3D}" dt="2024-02-08T12:53:38.674" v="272"/>
        <pc:sldMkLst>
          <pc:docMk/>
          <pc:sldMk cId="2353683536" sldId="2147468870"/>
        </pc:sldMkLst>
        <pc:spChg chg="add mod">
          <ac:chgData name="Aske Walther Sørensen" userId="e41c343c-2cfd-4d4f-a1ac-9d1d143c8b84" providerId="ADAL" clId="{7DFB3955-8F50-484B-9C44-966D8F880C3D}" dt="2024-02-08T12:50:27.455" v="271" actId="14100"/>
          <ac:spMkLst>
            <pc:docMk/>
            <pc:sldMk cId="2353683536" sldId="2147468870"/>
            <ac:spMk id="4" creationId="{53DBD7A8-383F-4338-B609-C05C40E7580B}"/>
          </ac:spMkLst>
        </pc:spChg>
        <pc:spChg chg="add mod">
          <ac:chgData name="Aske Walther Sørensen" userId="e41c343c-2cfd-4d4f-a1ac-9d1d143c8b84" providerId="ADAL" clId="{7DFB3955-8F50-484B-9C44-966D8F880C3D}" dt="2024-02-08T12:48:55.114" v="246" actId="208"/>
          <ac:spMkLst>
            <pc:docMk/>
            <pc:sldMk cId="2353683536" sldId="2147468870"/>
            <ac:spMk id="7" creationId="{14FF0D11-B161-44BF-B56D-174574D82F3C}"/>
          </ac:spMkLst>
        </pc:spChg>
        <pc:cxnChg chg="add mod">
          <ac:chgData name="Aske Walther Sørensen" userId="e41c343c-2cfd-4d4f-a1ac-9d1d143c8b84" providerId="ADAL" clId="{7DFB3955-8F50-484B-9C44-966D8F880C3D}" dt="2024-02-08T12:49:22.249" v="251" actId="14100"/>
          <ac:cxnSpMkLst>
            <pc:docMk/>
            <pc:sldMk cId="2353683536" sldId="2147468870"/>
            <ac:cxnSpMk id="9" creationId="{C9D68CD4-FA4A-4A29-BDBB-5D30E7A995D7}"/>
          </ac:cxnSpMkLst>
        </pc:cxnChg>
      </pc:sldChg>
      <pc:sldChg chg="modSp modAnim">
        <pc:chgData name="Aske Walther Sørensen" userId="e41c343c-2cfd-4d4f-a1ac-9d1d143c8b84" providerId="ADAL" clId="{7DFB3955-8F50-484B-9C44-966D8F880C3D}" dt="2024-02-08T10:20:37.607" v="98" actId="20577"/>
        <pc:sldMkLst>
          <pc:docMk/>
          <pc:sldMk cId="2284012901" sldId="2147468871"/>
        </pc:sldMkLst>
        <pc:spChg chg="mod">
          <ac:chgData name="Aske Walther Sørensen" userId="e41c343c-2cfd-4d4f-a1ac-9d1d143c8b84" providerId="ADAL" clId="{7DFB3955-8F50-484B-9C44-966D8F880C3D}" dt="2024-02-08T10:20:37.607" v="98" actId="20577"/>
          <ac:spMkLst>
            <pc:docMk/>
            <pc:sldMk cId="2284012901" sldId="2147468871"/>
            <ac:spMk id="3" creationId="{C2715601-DB91-4BE3-B05F-F11970C96945}"/>
          </ac:spMkLst>
        </pc:spChg>
        <pc:spChg chg="mod">
          <ac:chgData name="Aske Walther Sørensen" userId="e41c343c-2cfd-4d4f-a1ac-9d1d143c8b84" providerId="ADAL" clId="{7DFB3955-8F50-484B-9C44-966D8F880C3D}" dt="2024-02-08T10:19:54.184" v="21" actId="1076"/>
          <ac:spMkLst>
            <pc:docMk/>
            <pc:sldMk cId="2284012901" sldId="2147468871"/>
            <ac:spMk id="20" creationId="{601AE524-CB66-4272-8F0B-E828E0CAD331}"/>
          </ac:spMkLst>
        </pc:spChg>
        <pc:spChg chg="mod">
          <ac:chgData name="Aske Walther Sørensen" userId="e41c343c-2cfd-4d4f-a1ac-9d1d143c8b84" providerId="ADAL" clId="{7DFB3955-8F50-484B-9C44-966D8F880C3D}" dt="2024-02-08T10:19:54.184" v="21" actId="1076"/>
          <ac:spMkLst>
            <pc:docMk/>
            <pc:sldMk cId="2284012901" sldId="2147468871"/>
            <ac:spMk id="21" creationId="{A0A246C7-3F65-4406-A4C1-B9682F13F57D}"/>
          </ac:spMkLst>
        </pc:spChg>
        <pc:picChg chg="mod">
          <ac:chgData name="Aske Walther Sørensen" userId="e41c343c-2cfd-4d4f-a1ac-9d1d143c8b84" providerId="ADAL" clId="{7DFB3955-8F50-484B-9C44-966D8F880C3D}" dt="2024-02-08T10:19:54.184" v="21" actId="1076"/>
          <ac:picMkLst>
            <pc:docMk/>
            <pc:sldMk cId="2284012901" sldId="2147468871"/>
            <ac:picMk id="7" creationId="{578C8657-0BE7-424B-8777-C6A415C31D90}"/>
          </ac:picMkLst>
        </pc:picChg>
        <pc:picChg chg="mod">
          <ac:chgData name="Aske Walther Sørensen" userId="e41c343c-2cfd-4d4f-a1ac-9d1d143c8b84" providerId="ADAL" clId="{7DFB3955-8F50-484B-9C44-966D8F880C3D}" dt="2024-02-08T10:19:54.184" v="21" actId="1076"/>
          <ac:picMkLst>
            <pc:docMk/>
            <pc:sldMk cId="2284012901" sldId="2147468871"/>
            <ac:picMk id="9" creationId="{CFAEAD77-74B3-4EA9-9BC0-102ECFEAD573}"/>
          </ac:picMkLst>
        </pc:picChg>
        <pc:picChg chg="mod">
          <ac:chgData name="Aske Walther Sørensen" userId="e41c343c-2cfd-4d4f-a1ac-9d1d143c8b84" providerId="ADAL" clId="{7DFB3955-8F50-484B-9C44-966D8F880C3D}" dt="2024-02-08T10:19:54.184" v="21" actId="1076"/>
          <ac:picMkLst>
            <pc:docMk/>
            <pc:sldMk cId="2284012901" sldId="2147468871"/>
            <ac:picMk id="11" creationId="{11F761C0-8103-4DFF-9F67-A0DF0D190695}"/>
          </ac:picMkLst>
        </pc:picChg>
        <pc:picChg chg="mod">
          <ac:chgData name="Aske Walther Sørensen" userId="e41c343c-2cfd-4d4f-a1ac-9d1d143c8b84" providerId="ADAL" clId="{7DFB3955-8F50-484B-9C44-966D8F880C3D}" dt="2024-02-08T10:19:54.184" v="21" actId="1076"/>
          <ac:picMkLst>
            <pc:docMk/>
            <pc:sldMk cId="2284012901" sldId="2147468871"/>
            <ac:picMk id="13" creationId="{F5ED755D-D72F-4FCA-B430-EBADA0D64BDF}"/>
          </ac:picMkLst>
        </pc:picChg>
        <pc:picChg chg="mod">
          <ac:chgData name="Aske Walther Sørensen" userId="e41c343c-2cfd-4d4f-a1ac-9d1d143c8b84" providerId="ADAL" clId="{7DFB3955-8F50-484B-9C44-966D8F880C3D}" dt="2024-02-08T10:19:54.184" v="21" actId="1076"/>
          <ac:picMkLst>
            <pc:docMk/>
            <pc:sldMk cId="2284012901" sldId="2147468871"/>
            <ac:picMk id="15" creationId="{3BB6CA15-44DE-475B-A380-15668BF9AC0B}"/>
          </ac:picMkLst>
        </pc:picChg>
        <pc:picChg chg="mod">
          <ac:chgData name="Aske Walther Sørensen" userId="e41c343c-2cfd-4d4f-a1ac-9d1d143c8b84" providerId="ADAL" clId="{7DFB3955-8F50-484B-9C44-966D8F880C3D}" dt="2024-02-08T10:19:54.184" v="21" actId="1076"/>
          <ac:picMkLst>
            <pc:docMk/>
            <pc:sldMk cId="2284012901" sldId="2147468871"/>
            <ac:picMk id="16" creationId="{A3443147-2911-4961-86FA-E1BF34435E2D}"/>
          </ac:picMkLst>
        </pc:picChg>
        <pc:picChg chg="mod">
          <ac:chgData name="Aske Walther Sørensen" userId="e41c343c-2cfd-4d4f-a1ac-9d1d143c8b84" providerId="ADAL" clId="{7DFB3955-8F50-484B-9C44-966D8F880C3D}" dt="2024-02-08T10:19:54.184" v="21" actId="1076"/>
          <ac:picMkLst>
            <pc:docMk/>
            <pc:sldMk cId="2284012901" sldId="2147468871"/>
            <ac:picMk id="17" creationId="{A018352A-824A-4E33-AE04-87AD779F634F}"/>
          </ac:picMkLst>
        </pc:picChg>
        <pc:picChg chg="mod">
          <ac:chgData name="Aske Walther Sørensen" userId="e41c343c-2cfd-4d4f-a1ac-9d1d143c8b84" providerId="ADAL" clId="{7DFB3955-8F50-484B-9C44-966D8F880C3D}" dt="2024-02-08T10:19:54.184" v="21" actId="1076"/>
          <ac:picMkLst>
            <pc:docMk/>
            <pc:sldMk cId="2284012901" sldId="2147468871"/>
            <ac:picMk id="18" creationId="{D8CE6674-6C2F-48F1-A779-DFFD45EED80A}"/>
          </ac:picMkLst>
        </pc:picChg>
        <pc:picChg chg="mod">
          <ac:chgData name="Aske Walther Sørensen" userId="e41c343c-2cfd-4d4f-a1ac-9d1d143c8b84" providerId="ADAL" clId="{7DFB3955-8F50-484B-9C44-966D8F880C3D}" dt="2024-02-08T10:19:54.184" v="21" actId="1076"/>
          <ac:picMkLst>
            <pc:docMk/>
            <pc:sldMk cId="2284012901" sldId="2147468871"/>
            <ac:picMk id="19" creationId="{1C534326-761F-4398-8DC8-C80EDCC6DA2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9E089B-77CC-4BA8-9BF0-764F8834123C}" type="doc">
      <dgm:prSet loTypeId="urn:microsoft.com/office/officeart/2005/8/layout/hProcess9" loCatId="process" qsTypeId="urn:microsoft.com/office/officeart/2005/8/quickstyle/simple1" qsCatId="simple" csTypeId="urn:microsoft.com/office/officeart/2005/8/colors/accent5_2" csCatId="accent5" phldr="1"/>
      <dgm:spPr/>
    </dgm:pt>
    <dgm:pt modelId="{F1DCE0F8-180A-4C63-A43A-B80C3661D1D1}">
      <dgm:prSet phldrT="[Tekst]"/>
      <dgm:spPr/>
      <dgm:t>
        <a:bodyPr/>
        <a:lstStyle/>
        <a:p>
          <a:r>
            <a:rPr lang="da-DK" b="1" dirty="0"/>
            <a:t>Uge 11</a:t>
          </a:r>
          <a:r>
            <a:rPr lang="da-DK" dirty="0"/>
            <a:t>: </a:t>
          </a:r>
        </a:p>
        <a:p>
          <a:r>
            <a:rPr lang="da-DK" dirty="0">
              <a:solidFill>
                <a:schemeClr val="accent3"/>
              </a:solidFill>
            </a:rPr>
            <a:t>- KOMBIT pilot-undervisning </a:t>
          </a:r>
        </a:p>
      </dgm:t>
    </dgm:pt>
    <dgm:pt modelId="{2A0B79C1-C7B2-4B6F-94A4-D86EBEB39097}" type="parTrans" cxnId="{A38C7B27-2A8E-4660-A723-946CD01B6713}">
      <dgm:prSet/>
      <dgm:spPr/>
      <dgm:t>
        <a:bodyPr/>
        <a:lstStyle/>
        <a:p>
          <a:endParaRPr lang="da-DK"/>
        </a:p>
      </dgm:t>
    </dgm:pt>
    <dgm:pt modelId="{8D64A627-7AF2-40AD-B4AC-BD54D51A556B}" type="sibTrans" cxnId="{A38C7B27-2A8E-4660-A723-946CD01B6713}">
      <dgm:prSet/>
      <dgm:spPr/>
      <dgm:t>
        <a:bodyPr/>
        <a:lstStyle/>
        <a:p>
          <a:endParaRPr lang="da-DK"/>
        </a:p>
      </dgm:t>
    </dgm:pt>
    <dgm:pt modelId="{A74C4115-39C2-4834-B47F-4D1C51B0E706}">
      <dgm:prSet phldrT="[Tekst]"/>
      <dgm:spPr/>
      <dgm:t>
        <a:bodyPr/>
        <a:lstStyle/>
        <a:p>
          <a:r>
            <a:rPr lang="da-DK" b="1" dirty="0"/>
            <a:t>Uge 16</a:t>
          </a:r>
          <a:r>
            <a:rPr lang="da-DK" dirty="0"/>
            <a:t>:</a:t>
          </a:r>
        </a:p>
        <a:p>
          <a:r>
            <a:rPr lang="da-DK" dirty="0"/>
            <a:t>- KOMBIT spørgetime </a:t>
          </a:r>
          <a:r>
            <a:rPr lang="da-DK" dirty="0" err="1"/>
            <a:t>eFaktura</a:t>
          </a:r>
          <a:r>
            <a:rPr lang="da-DK" dirty="0"/>
            <a:t> 6</a:t>
          </a:r>
        </a:p>
      </dgm:t>
    </dgm:pt>
    <dgm:pt modelId="{874D360D-A7AC-4102-8BBC-B39529D07B6E}" type="parTrans" cxnId="{CE0F37C2-A987-4D7D-9D6C-593D8DAEA363}">
      <dgm:prSet/>
      <dgm:spPr/>
      <dgm:t>
        <a:bodyPr/>
        <a:lstStyle/>
        <a:p>
          <a:endParaRPr lang="da-DK"/>
        </a:p>
      </dgm:t>
    </dgm:pt>
    <dgm:pt modelId="{C257A40D-F516-4841-9172-96520F8D2C09}" type="sibTrans" cxnId="{CE0F37C2-A987-4D7D-9D6C-593D8DAEA363}">
      <dgm:prSet/>
      <dgm:spPr/>
      <dgm:t>
        <a:bodyPr/>
        <a:lstStyle/>
        <a:p>
          <a:endParaRPr lang="da-DK"/>
        </a:p>
      </dgm:t>
    </dgm:pt>
    <dgm:pt modelId="{9138AF4A-A302-4044-BD2B-943A46F6AF74}">
      <dgm:prSet phldrT="[Tekst]"/>
      <dgm:spPr/>
      <dgm:t>
        <a:bodyPr/>
        <a:lstStyle/>
        <a:p>
          <a:r>
            <a:rPr lang="da-DK" b="1" dirty="0"/>
            <a:t>Uge 17</a:t>
          </a:r>
          <a:r>
            <a:rPr lang="da-DK" dirty="0"/>
            <a:t>:</a:t>
          </a:r>
        </a:p>
        <a:p>
          <a:r>
            <a:rPr lang="da-DK" dirty="0"/>
            <a:t>- KOMBIT undervisning for ”1. bølge” (?)</a:t>
          </a:r>
        </a:p>
      </dgm:t>
    </dgm:pt>
    <dgm:pt modelId="{0FF89CC3-6F55-42AE-93F3-3615933A2FF7}" type="parTrans" cxnId="{B2301F59-3D90-4295-B0F8-35C4F2DAE8B9}">
      <dgm:prSet/>
      <dgm:spPr/>
      <dgm:t>
        <a:bodyPr/>
        <a:lstStyle/>
        <a:p>
          <a:endParaRPr lang="da-DK"/>
        </a:p>
      </dgm:t>
    </dgm:pt>
    <dgm:pt modelId="{2DC00AF1-C9EB-45A7-8957-C4C6AE73FC5E}" type="sibTrans" cxnId="{B2301F59-3D90-4295-B0F8-35C4F2DAE8B9}">
      <dgm:prSet/>
      <dgm:spPr/>
      <dgm:t>
        <a:bodyPr/>
        <a:lstStyle/>
        <a:p>
          <a:endParaRPr lang="da-DK"/>
        </a:p>
      </dgm:t>
    </dgm:pt>
    <dgm:pt modelId="{5C9A2907-829A-4DBA-9B7C-2344CFFEFD9C}">
      <dgm:prSet phldrT="[Tekst]"/>
      <dgm:spPr/>
      <dgm:t>
        <a:bodyPr/>
        <a:lstStyle/>
        <a:p>
          <a:r>
            <a:rPr lang="da-DK" b="1" dirty="0"/>
            <a:t>Uge 12</a:t>
          </a:r>
          <a:endParaRPr lang="da-DK" dirty="0"/>
        </a:p>
      </dgm:t>
    </dgm:pt>
    <dgm:pt modelId="{53355744-9A8F-4A70-9344-1C8B926DC1C0}" type="parTrans" cxnId="{08FEB5D0-BDDD-457A-A570-FCE0A0049AF1}">
      <dgm:prSet/>
      <dgm:spPr/>
      <dgm:t>
        <a:bodyPr/>
        <a:lstStyle/>
        <a:p>
          <a:endParaRPr lang="da-DK"/>
        </a:p>
      </dgm:t>
    </dgm:pt>
    <dgm:pt modelId="{FE61C7EE-88B9-4370-9EC1-02949A35EDE9}" type="sibTrans" cxnId="{08FEB5D0-BDDD-457A-A570-FCE0A0049AF1}">
      <dgm:prSet/>
      <dgm:spPr/>
      <dgm:t>
        <a:bodyPr/>
        <a:lstStyle/>
        <a:p>
          <a:endParaRPr lang="da-DK"/>
        </a:p>
      </dgm:t>
    </dgm:pt>
    <dgm:pt modelId="{2F3C80B2-0756-463F-B37B-1DB31D6046DB}">
      <dgm:prSet phldrT="[Tekst]"/>
      <dgm:spPr/>
      <dgm:t>
        <a:bodyPr/>
        <a:lstStyle/>
        <a:p>
          <a:r>
            <a:rPr lang="da-DK" b="1" dirty="0"/>
            <a:t>Uge 13</a:t>
          </a:r>
          <a:r>
            <a:rPr lang="da-DK" dirty="0"/>
            <a:t> </a:t>
          </a:r>
        </a:p>
      </dgm:t>
    </dgm:pt>
    <dgm:pt modelId="{D2D0801D-BC53-475E-A6A7-684E291C0815}" type="parTrans" cxnId="{EA3139E9-942D-414B-8E76-89899244198F}">
      <dgm:prSet/>
      <dgm:spPr/>
      <dgm:t>
        <a:bodyPr/>
        <a:lstStyle/>
        <a:p>
          <a:endParaRPr lang="da-DK"/>
        </a:p>
      </dgm:t>
    </dgm:pt>
    <dgm:pt modelId="{8ECE248A-551C-4703-A28D-3F56C02F7D6A}" type="sibTrans" cxnId="{EA3139E9-942D-414B-8E76-89899244198F}">
      <dgm:prSet/>
      <dgm:spPr/>
      <dgm:t>
        <a:bodyPr/>
        <a:lstStyle/>
        <a:p>
          <a:endParaRPr lang="da-DK"/>
        </a:p>
      </dgm:t>
    </dgm:pt>
    <dgm:pt modelId="{ED7AAA15-B38E-47EB-B63B-78ECAD590ACB}">
      <dgm:prSet phldrT="[Tekst]"/>
      <dgm:spPr/>
      <dgm:t>
        <a:bodyPr/>
        <a:lstStyle/>
        <a:p>
          <a:r>
            <a:rPr lang="da-DK" b="1" dirty="0"/>
            <a:t>Uge 14</a:t>
          </a:r>
          <a:r>
            <a:rPr lang="da-DK" dirty="0"/>
            <a:t>: </a:t>
          </a:r>
        </a:p>
        <a:p>
          <a:r>
            <a:rPr lang="da-DK" dirty="0"/>
            <a:t>- KOMBIT spørgetime </a:t>
          </a:r>
          <a:r>
            <a:rPr lang="da-DK" dirty="0" err="1"/>
            <a:t>eFaktura</a:t>
          </a:r>
          <a:r>
            <a:rPr lang="da-DK" dirty="0"/>
            <a:t> 4</a:t>
          </a:r>
        </a:p>
      </dgm:t>
    </dgm:pt>
    <dgm:pt modelId="{DD72977E-62A0-4DB7-A568-2A83F58152E2}" type="parTrans" cxnId="{D3B93BA4-18EA-448E-B2D4-BC3AAAA1E991}">
      <dgm:prSet/>
      <dgm:spPr/>
      <dgm:t>
        <a:bodyPr/>
        <a:lstStyle/>
        <a:p>
          <a:endParaRPr lang="da-DK"/>
        </a:p>
      </dgm:t>
    </dgm:pt>
    <dgm:pt modelId="{8F3AB064-AB85-4592-9095-B301CF897546}" type="sibTrans" cxnId="{D3B93BA4-18EA-448E-B2D4-BC3AAAA1E991}">
      <dgm:prSet/>
      <dgm:spPr/>
      <dgm:t>
        <a:bodyPr/>
        <a:lstStyle/>
        <a:p>
          <a:endParaRPr lang="da-DK"/>
        </a:p>
      </dgm:t>
    </dgm:pt>
    <dgm:pt modelId="{C974B71C-DC65-40B0-808B-534FA499DCF6}">
      <dgm:prSet phldrT="[Tekst]"/>
      <dgm:spPr/>
      <dgm:t>
        <a:bodyPr/>
        <a:lstStyle/>
        <a:p>
          <a:r>
            <a:rPr lang="da-DK" b="1" dirty="0"/>
            <a:t>Uge 15:</a:t>
          </a:r>
        </a:p>
        <a:p>
          <a:r>
            <a:rPr lang="da-DK" dirty="0"/>
            <a:t>- KOMBIT spørgetime </a:t>
          </a:r>
          <a:r>
            <a:rPr lang="da-DK" dirty="0" err="1"/>
            <a:t>eFaktura</a:t>
          </a:r>
          <a:r>
            <a:rPr lang="da-DK" dirty="0"/>
            <a:t> 5</a:t>
          </a:r>
          <a:endParaRPr lang="da-DK" b="1" dirty="0"/>
        </a:p>
      </dgm:t>
    </dgm:pt>
    <dgm:pt modelId="{14B4857B-4411-4205-A470-083E64B73338}" type="parTrans" cxnId="{34D9305B-5A41-4275-85AD-A8DDDA70A710}">
      <dgm:prSet/>
      <dgm:spPr/>
      <dgm:t>
        <a:bodyPr/>
        <a:lstStyle/>
        <a:p>
          <a:endParaRPr lang="da-DK"/>
        </a:p>
      </dgm:t>
    </dgm:pt>
    <dgm:pt modelId="{A4A9050E-D778-420A-86B9-CDBCE1DF46F1}" type="sibTrans" cxnId="{34D9305B-5A41-4275-85AD-A8DDDA70A710}">
      <dgm:prSet/>
      <dgm:spPr/>
      <dgm:t>
        <a:bodyPr/>
        <a:lstStyle/>
        <a:p>
          <a:endParaRPr lang="da-DK"/>
        </a:p>
      </dgm:t>
    </dgm:pt>
    <dgm:pt modelId="{A755051C-127E-474D-B2B0-78604D53C944}" type="pres">
      <dgm:prSet presAssocID="{319E089B-77CC-4BA8-9BF0-764F8834123C}" presName="CompostProcess" presStyleCnt="0">
        <dgm:presLayoutVars>
          <dgm:dir/>
          <dgm:resizeHandles val="exact"/>
        </dgm:presLayoutVars>
      </dgm:prSet>
      <dgm:spPr/>
    </dgm:pt>
    <dgm:pt modelId="{42950A7B-D6AC-4B48-80D8-4335BB0EA477}" type="pres">
      <dgm:prSet presAssocID="{319E089B-77CC-4BA8-9BF0-764F8834123C}" presName="arrow" presStyleLbl="bgShp" presStyleIdx="0" presStyleCnt="1"/>
      <dgm:spPr/>
    </dgm:pt>
    <dgm:pt modelId="{9CCA8829-F56E-47DF-9C06-B65D63C9C850}" type="pres">
      <dgm:prSet presAssocID="{319E089B-77CC-4BA8-9BF0-764F8834123C}" presName="linearProcess" presStyleCnt="0"/>
      <dgm:spPr/>
    </dgm:pt>
    <dgm:pt modelId="{CD02EE75-44EA-444C-B2EF-B5366DAE40FC}" type="pres">
      <dgm:prSet presAssocID="{F1DCE0F8-180A-4C63-A43A-B80C3661D1D1}" presName="textNode" presStyleLbl="node1" presStyleIdx="0" presStyleCnt="7">
        <dgm:presLayoutVars>
          <dgm:bulletEnabled val="1"/>
        </dgm:presLayoutVars>
      </dgm:prSet>
      <dgm:spPr/>
    </dgm:pt>
    <dgm:pt modelId="{9486DF48-3841-4F83-AFBF-A72773EF29B4}" type="pres">
      <dgm:prSet presAssocID="{8D64A627-7AF2-40AD-B4AC-BD54D51A556B}" presName="sibTrans" presStyleCnt="0"/>
      <dgm:spPr/>
    </dgm:pt>
    <dgm:pt modelId="{ED807F37-1256-47D5-A184-BCF32AE6BAE7}" type="pres">
      <dgm:prSet presAssocID="{5C9A2907-829A-4DBA-9B7C-2344CFFEFD9C}" presName="textNode" presStyleLbl="node1" presStyleIdx="1" presStyleCnt="7">
        <dgm:presLayoutVars>
          <dgm:bulletEnabled val="1"/>
        </dgm:presLayoutVars>
      </dgm:prSet>
      <dgm:spPr/>
    </dgm:pt>
    <dgm:pt modelId="{BB20B36F-081E-44AC-99E6-A4B2CD3BF087}" type="pres">
      <dgm:prSet presAssocID="{FE61C7EE-88B9-4370-9EC1-02949A35EDE9}" presName="sibTrans" presStyleCnt="0"/>
      <dgm:spPr/>
    </dgm:pt>
    <dgm:pt modelId="{61192DBF-989D-4769-B941-0EA370C4E2C4}" type="pres">
      <dgm:prSet presAssocID="{2F3C80B2-0756-463F-B37B-1DB31D6046DB}" presName="textNode" presStyleLbl="node1" presStyleIdx="2" presStyleCnt="7">
        <dgm:presLayoutVars>
          <dgm:bulletEnabled val="1"/>
        </dgm:presLayoutVars>
      </dgm:prSet>
      <dgm:spPr/>
    </dgm:pt>
    <dgm:pt modelId="{3CA01F56-43AA-4601-90C8-961E6E5AB2AA}" type="pres">
      <dgm:prSet presAssocID="{8ECE248A-551C-4703-A28D-3F56C02F7D6A}" presName="sibTrans" presStyleCnt="0"/>
      <dgm:spPr/>
    </dgm:pt>
    <dgm:pt modelId="{FD6B000E-F011-42AC-9610-B7C2DFFEEA96}" type="pres">
      <dgm:prSet presAssocID="{ED7AAA15-B38E-47EB-B63B-78ECAD590ACB}" presName="textNode" presStyleLbl="node1" presStyleIdx="3" presStyleCnt="7">
        <dgm:presLayoutVars>
          <dgm:bulletEnabled val="1"/>
        </dgm:presLayoutVars>
      </dgm:prSet>
      <dgm:spPr/>
    </dgm:pt>
    <dgm:pt modelId="{216C2023-A6C2-4677-85BA-43E633ADD0F7}" type="pres">
      <dgm:prSet presAssocID="{8F3AB064-AB85-4592-9095-B301CF897546}" presName="sibTrans" presStyleCnt="0"/>
      <dgm:spPr/>
    </dgm:pt>
    <dgm:pt modelId="{6AB48C77-B824-441C-874D-7CD1FDB19991}" type="pres">
      <dgm:prSet presAssocID="{C974B71C-DC65-40B0-808B-534FA499DCF6}" presName="textNode" presStyleLbl="node1" presStyleIdx="4" presStyleCnt="7">
        <dgm:presLayoutVars>
          <dgm:bulletEnabled val="1"/>
        </dgm:presLayoutVars>
      </dgm:prSet>
      <dgm:spPr/>
    </dgm:pt>
    <dgm:pt modelId="{D7BF67BD-37BE-4701-8745-4379B41976D6}" type="pres">
      <dgm:prSet presAssocID="{A4A9050E-D778-420A-86B9-CDBCE1DF46F1}" presName="sibTrans" presStyleCnt="0"/>
      <dgm:spPr/>
    </dgm:pt>
    <dgm:pt modelId="{84696BB9-3598-4612-AE58-F371E52BAB90}" type="pres">
      <dgm:prSet presAssocID="{A74C4115-39C2-4834-B47F-4D1C51B0E706}" presName="textNode" presStyleLbl="node1" presStyleIdx="5" presStyleCnt="7">
        <dgm:presLayoutVars>
          <dgm:bulletEnabled val="1"/>
        </dgm:presLayoutVars>
      </dgm:prSet>
      <dgm:spPr/>
    </dgm:pt>
    <dgm:pt modelId="{88E6BA11-D1AA-4EAD-8467-4E5896F28F52}" type="pres">
      <dgm:prSet presAssocID="{C257A40D-F516-4841-9172-96520F8D2C09}" presName="sibTrans" presStyleCnt="0"/>
      <dgm:spPr/>
    </dgm:pt>
    <dgm:pt modelId="{1FCFCD65-1F25-47EA-9776-F0CFD5E3F28E}" type="pres">
      <dgm:prSet presAssocID="{9138AF4A-A302-4044-BD2B-943A46F6AF74}" presName="textNode" presStyleLbl="node1" presStyleIdx="6" presStyleCnt="7">
        <dgm:presLayoutVars>
          <dgm:bulletEnabled val="1"/>
        </dgm:presLayoutVars>
      </dgm:prSet>
      <dgm:spPr/>
    </dgm:pt>
  </dgm:ptLst>
  <dgm:cxnLst>
    <dgm:cxn modelId="{E0AE2A24-96D3-44F9-BE64-8923821EDDB1}" type="presOf" srcId="{C974B71C-DC65-40B0-808B-534FA499DCF6}" destId="{6AB48C77-B824-441C-874D-7CD1FDB19991}" srcOrd="0" destOrd="0" presId="urn:microsoft.com/office/officeart/2005/8/layout/hProcess9"/>
    <dgm:cxn modelId="{A38C7B27-2A8E-4660-A723-946CD01B6713}" srcId="{319E089B-77CC-4BA8-9BF0-764F8834123C}" destId="{F1DCE0F8-180A-4C63-A43A-B80C3661D1D1}" srcOrd="0" destOrd="0" parTransId="{2A0B79C1-C7B2-4B6F-94A4-D86EBEB39097}" sibTransId="{8D64A627-7AF2-40AD-B4AC-BD54D51A556B}"/>
    <dgm:cxn modelId="{8EC9C93A-AF55-4E4F-B404-678E51276258}" type="presOf" srcId="{2F3C80B2-0756-463F-B37B-1DB31D6046DB}" destId="{61192DBF-989D-4769-B941-0EA370C4E2C4}" srcOrd="0" destOrd="0" presId="urn:microsoft.com/office/officeart/2005/8/layout/hProcess9"/>
    <dgm:cxn modelId="{34D9305B-5A41-4275-85AD-A8DDDA70A710}" srcId="{319E089B-77CC-4BA8-9BF0-764F8834123C}" destId="{C974B71C-DC65-40B0-808B-534FA499DCF6}" srcOrd="4" destOrd="0" parTransId="{14B4857B-4411-4205-A470-083E64B73338}" sibTransId="{A4A9050E-D778-420A-86B9-CDBCE1DF46F1}"/>
    <dgm:cxn modelId="{DCB5E16C-E9C3-4E00-B98D-236144BB3087}" type="presOf" srcId="{319E089B-77CC-4BA8-9BF0-764F8834123C}" destId="{A755051C-127E-474D-B2B0-78604D53C944}" srcOrd="0" destOrd="0" presId="urn:microsoft.com/office/officeart/2005/8/layout/hProcess9"/>
    <dgm:cxn modelId="{5B4E7C76-3455-4E71-9D30-93EA9EFD82FD}" type="presOf" srcId="{F1DCE0F8-180A-4C63-A43A-B80C3661D1D1}" destId="{CD02EE75-44EA-444C-B2EF-B5366DAE40FC}" srcOrd="0" destOrd="0" presId="urn:microsoft.com/office/officeart/2005/8/layout/hProcess9"/>
    <dgm:cxn modelId="{B2301F59-3D90-4295-B0F8-35C4F2DAE8B9}" srcId="{319E089B-77CC-4BA8-9BF0-764F8834123C}" destId="{9138AF4A-A302-4044-BD2B-943A46F6AF74}" srcOrd="6" destOrd="0" parTransId="{0FF89CC3-6F55-42AE-93F3-3615933A2FF7}" sibTransId="{2DC00AF1-C9EB-45A7-8957-C4C6AE73FC5E}"/>
    <dgm:cxn modelId="{CF607F7E-E055-4A53-8613-3FDC83E8C99C}" type="presOf" srcId="{ED7AAA15-B38E-47EB-B63B-78ECAD590ACB}" destId="{FD6B000E-F011-42AC-9610-B7C2DFFEEA96}" srcOrd="0" destOrd="0" presId="urn:microsoft.com/office/officeart/2005/8/layout/hProcess9"/>
    <dgm:cxn modelId="{5AC69996-EC49-41B0-AC24-A7165CB14CA2}" type="presOf" srcId="{A74C4115-39C2-4834-B47F-4D1C51B0E706}" destId="{84696BB9-3598-4612-AE58-F371E52BAB90}" srcOrd="0" destOrd="0" presId="urn:microsoft.com/office/officeart/2005/8/layout/hProcess9"/>
    <dgm:cxn modelId="{D3B93BA4-18EA-448E-B2D4-BC3AAAA1E991}" srcId="{319E089B-77CC-4BA8-9BF0-764F8834123C}" destId="{ED7AAA15-B38E-47EB-B63B-78ECAD590ACB}" srcOrd="3" destOrd="0" parTransId="{DD72977E-62A0-4DB7-A568-2A83F58152E2}" sibTransId="{8F3AB064-AB85-4592-9095-B301CF897546}"/>
    <dgm:cxn modelId="{CE0F37C2-A987-4D7D-9D6C-593D8DAEA363}" srcId="{319E089B-77CC-4BA8-9BF0-764F8834123C}" destId="{A74C4115-39C2-4834-B47F-4D1C51B0E706}" srcOrd="5" destOrd="0" parTransId="{874D360D-A7AC-4102-8BBC-B39529D07B6E}" sibTransId="{C257A40D-F516-4841-9172-96520F8D2C09}"/>
    <dgm:cxn modelId="{08FEB5D0-BDDD-457A-A570-FCE0A0049AF1}" srcId="{319E089B-77CC-4BA8-9BF0-764F8834123C}" destId="{5C9A2907-829A-4DBA-9B7C-2344CFFEFD9C}" srcOrd="1" destOrd="0" parTransId="{53355744-9A8F-4A70-9344-1C8B926DC1C0}" sibTransId="{FE61C7EE-88B9-4370-9EC1-02949A35EDE9}"/>
    <dgm:cxn modelId="{D608A9D5-CE75-416D-B465-21BF0CE684DD}" type="presOf" srcId="{5C9A2907-829A-4DBA-9B7C-2344CFFEFD9C}" destId="{ED807F37-1256-47D5-A184-BCF32AE6BAE7}" srcOrd="0" destOrd="0" presId="urn:microsoft.com/office/officeart/2005/8/layout/hProcess9"/>
    <dgm:cxn modelId="{EA3139E9-942D-414B-8E76-89899244198F}" srcId="{319E089B-77CC-4BA8-9BF0-764F8834123C}" destId="{2F3C80B2-0756-463F-B37B-1DB31D6046DB}" srcOrd="2" destOrd="0" parTransId="{D2D0801D-BC53-475E-A6A7-684E291C0815}" sibTransId="{8ECE248A-551C-4703-A28D-3F56C02F7D6A}"/>
    <dgm:cxn modelId="{B9F618F8-8B6D-439B-B260-77A29E2EA215}" type="presOf" srcId="{9138AF4A-A302-4044-BD2B-943A46F6AF74}" destId="{1FCFCD65-1F25-47EA-9776-F0CFD5E3F28E}" srcOrd="0" destOrd="0" presId="urn:microsoft.com/office/officeart/2005/8/layout/hProcess9"/>
    <dgm:cxn modelId="{1BF3AB39-F0C4-4A22-B422-7E5E4751E231}" type="presParOf" srcId="{A755051C-127E-474D-B2B0-78604D53C944}" destId="{42950A7B-D6AC-4B48-80D8-4335BB0EA477}" srcOrd="0" destOrd="0" presId="urn:microsoft.com/office/officeart/2005/8/layout/hProcess9"/>
    <dgm:cxn modelId="{77FFCF4A-985C-401D-AC4A-AD0DB92A5353}" type="presParOf" srcId="{A755051C-127E-474D-B2B0-78604D53C944}" destId="{9CCA8829-F56E-47DF-9C06-B65D63C9C850}" srcOrd="1" destOrd="0" presId="urn:microsoft.com/office/officeart/2005/8/layout/hProcess9"/>
    <dgm:cxn modelId="{A79E0EAD-90D9-4E16-9E8C-49F8E7D26DCD}" type="presParOf" srcId="{9CCA8829-F56E-47DF-9C06-B65D63C9C850}" destId="{CD02EE75-44EA-444C-B2EF-B5366DAE40FC}" srcOrd="0" destOrd="0" presId="urn:microsoft.com/office/officeart/2005/8/layout/hProcess9"/>
    <dgm:cxn modelId="{79670EC4-9011-4C99-9984-E23C07C69246}" type="presParOf" srcId="{9CCA8829-F56E-47DF-9C06-B65D63C9C850}" destId="{9486DF48-3841-4F83-AFBF-A72773EF29B4}" srcOrd="1" destOrd="0" presId="urn:microsoft.com/office/officeart/2005/8/layout/hProcess9"/>
    <dgm:cxn modelId="{56C9E5A0-05D9-478A-8E76-955CE7FCA069}" type="presParOf" srcId="{9CCA8829-F56E-47DF-9C06-B65D63C9C850}" destId="{ED807F37-1256-47D5-A184-BCF32AE6BAE7}" srcOrd="2" destOrd="0" presId="urn:microsoft.com/office/officeart/2005/8/layout/hProcess9"/>
    <dgm:cxn modelId="{2539A151-7368-4DB0-B0CB-34C19C35CA1F}" type="presParOf" srcId="{9CCA8829-F56E-47DF-9C06-B65D63C9C850}" destId="{BB20B36F-081E-44AC-99E6-A4B2CD3BF087}" srcOrd="3" destOrd="0" presId="urn:microsoft.com/office/officeart/2005/8/layout/hProcess9"/>
    <dgm:cxn modelId="{51D66C31-A598-4A2C-9AB9-72CBD3454F0E}" type="presParOf" srcId="{9CCA8829-F56E-47DF-9C06-B65D63C9C850}" destId="{61192DBF-989D-4769-B941-0EA370C4E2C4}" srcOrd="4" destOrd="0" presId="urn:microsoft.com/office/officeart/2005/8/layout/hProcess9"/>
    <dgm:cxn modelId="{EDC8C2F7-C1FD-4F2D-B7F3-1CDEE1DB97BA}" type="presParOf" srcId="{9CCA8829-F56E-47DF-9C06-B65D63C9C850}" destId="{3CA01F56-43AA-4601-90C8-961E6E5AB2AA}" srcOrd="5" destOrd="0" presId="urn:microsoft.com/office/officeart/2005/8/layout/hProcess9"/>
    <dgm:cxn modelId="{47469954-6CC0-47A1-A7A7-C1BAE58185F6}" type="presParOf" srcId="{9CCA8829-F56E-47DF-9C06-B65D63C9C850}" destId="{FD6B000E-F011-42AC-9610-B7C2DFFEEA96}" srcOrd="6" destOrd="0" presId="urn:microsoft.com/office/officeart/2005/8/layout/hProcess9"/>
    <dgm:cxn modelId="{F32B921C-B9B4-478B-8B58-E0A16ED4A753}" type="presParOf" srcId="{9CCA8829-F56E-47DF-9C06-B65D63C9C850}" destId="{216C2023-A6C2-4677-85BA-43E633ADD0F7}" srcOrd="7" destOrd="0" presId="urn:microsoft.com/office/officeart/2005/8/layout/hProcess9"/>
    <dgm:cxn modelId="{E6841693-8A3E-4B08-B70D-0338B9419258}" type="presParOf" srcId="{9CCA8829-F56E-47DF-9C06-B65D63C9C850}" destId="{6AB48C77-B824-441C-874D-7CD1FDB19991}" srcOrd="8" destOrd="0" presId="urn:microsoft.com/office/officeart/2005/8/layout/hProcess9"/>
    <dgm:cxn modelId="{2CFB3891-BAA6-450A-AE86-7F6902E01223}" type="presParOf" srcId="{9CCA8829-F56E-47DF-9C06-B65D63C9C850}" destId="{D7BF67BD-37BE-4701-8745-4379B41976D6}" srcOrd="9" destOrd="0" presId="urn:microsoft.com/office/officeart/2005/8/layout/hProcess9"/>
    <dgm:cxn modelId="{38CFD2F4-5809-4B71-9F29-2BDF1065B60F}" type="presParOf" srcId="{9CCA8829-F56E-47DF-9C06-B65D63C9C850}" destId="{84696BB9-3598-4612-AE58-F371E52BAB90}" srcOrd="10" destOrd="0" presId="urn:microsoft.com/office/officeart/2005/8/layout/hProcess9"/>
    <dgm:cxn modelId="{EFE50F7A-DCDB-4963-BF14-167C9063F765}" type="presParOf" srcId="{9CCA8829-F56E-47DF-9C06-B65D63C9C850}" destId="{88E6BA11-D1AA-4EAD-8467-4E5896F28F52}" srcOrd="11" destOrd="0" presId="urn:microsoft.com/office/officeart/2005/8/layout/hProcess9"/>
    <dgm:cxn modelId="{1C4267DD-E83E-4C68-897E-4B51B9D15FD2}" type="presParOf" srcId="{9CCA8829-F56E-47DF-9C06-B65D63C9C850}" destId="{1FCFCD65-1F25-47EA-9776-F0CFD5E3F28E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950A7B-D6AC-4B48-80D8-4335BB0EA477}">
      <dsp:nvSpPr>
        <dsp:cNvPr id="0" name=""/>
        <dsp:cNvSpPr/>
      </dsp:nvSpPr>
      <dsp:spPr>
        <a:xfrm>
          <a:off x="685799" y="0"/>
          <a:ext cx="7772400" cy="4603750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2EE75-44EA-444C-B2EF-B5366DAE40FC}">
      <dsp:nvSpPr>
        <dsp:cNvPr id="0" name=""/>
        <dsp:cNvSpPr/>
      </dsp:nvSpPr>
      <dsp:spPr>
        <a:xfrm>
          <a:off x="781" y="1381124"/>
          <a:ext cx="1252388" cy="184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Uge 11</a:t>
          </a:r>
          <a:r>
            <a:rPr lang="da-DK" sz="1500" kern="1200" dirty="0"/>
            <a:t>: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>
              <a:solidFill>
                <a:schemeClr val="accent3"/>
              </a:solidFill>
            </a:rPr>
            <a:t>- KOMBIT pilot-undervisning </a:t>
          </a:r>
        </a:p>
      </dsp:txBody>
      <dsp:txXfrm>
        <a:off x="61918" y="1442261"/>
        <a:ext cx="1130114" cy="1719226"/>
      </dsp:txXfrm>
    </dsp:sp>
    <dsp:sp modelId="{ED807F37-1256-47D5-A184-BCF32AE6BAE7}">
      <dsp:nvSpPr>
        <dsp:cNvPr id="0" name=""/>
        <dsp:cNvSpPr/>
      </dsp:nvSpPr>
      <dsp:spPr>
        <a:xfrm>
          <a:off x="1315789" y="1381124"/>
          <a:ext cx="1252388" cy="184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Uge 12</a:t>
          </a:r>
          <a:endParaRPr lang="da-DK" sz="1500" kern="1200" dirty="0"/>
        </a:p>
      </dsp:txBody>
      <dsp:txXfrm>
        <a:off x="1376926" y="1442261"/>
        <a:ext cx="1130114" cy="1719226"/>
      </dsp:txXfrm>
    </dsp:sp>
    <dsp:sp modelId="{61192DBF-989D-4769-B941-0EA370C4E2C4}">
      <dsp:nvSpPr>
        <dsp:cNvPr id="0" name=""/>
        <dsp:cNvSpPr/>
      </dsp:nvSpPr>
      <dsp:spPr>
        <a:xfrm>
          <a:off x="2630797" y="1381124"/>
          <a:ext cx="1252388" cy="184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Uge 13</a:t>
          </a:r>
          <a:r>
            <a:rPr lang="da-DK" sz="1500" kern="1200" dirty="0"/>
            <a:t> </a:t>
          </a:r>
        </a:p>
      </dsp:txBody>
      <dsp:txXfrm>
        <a:off x="2691934" y="1442261"/>
        <a:ext cx="1130114" cy="1719226"/>
      </dsp:txXfrm>
    </dsp:sp>
    <dsp:sp modelId="{FD6B000E-F011-42AC-9610-B7C2DFFEEA96}">
      <dsp:nvSpPr>
        <dsp:cNvPr id="0" name=""/>
        <dsp:cNvSpPr/>
      </dsp:nvSpPr>
      <dsp:spPr>
        <a:xfrm>
          <a:off x="3945805" y="1381124"/>
          <a:ext cx="1252388" cy="184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Uge 14</a:t>
          </a:r>
          <a:r>
            <a:rPr lang="da-DK" sz="1500" kern="1200" dirty="0"/>
            <a:t>: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/>
            <a:t>- KOMBIT spørgetime </a:t>
          </a:r>
          <a:r>
            <a:rPr lang="da-DK" sz="1500" kern="1200" dirty="0" err="1"/>
            <a:t>eFaktura</a:t>
          </a:r>
          <a:r>
            <a:rPr lang="da-DK" sz="1500" kern="1200" dirty="0"/>
            <a:t> 4</a:t>
          </a:r>
        </a:p>
      </dsp:txBody>
      <dsp:txXfrm>
        <a:off x="4006942" y="1442261"/>
        <a:ext cx="1130114" cy="1719226"/>
      </dsp:txXfrm>
    </dsp:sp>
    <dsp:sp modelId="{6AB48C77-B824-441C-874D-7CD1FDB19991}">
      <dsp:nvSpPr>
        <dsp:cNvPr id="0" name=""/>
        <dsp:cNvSpPr/>
      </dsp:nvSpPr>
      <dsp:spPr>
        <a:xfrm>
          <a:off x="5260813" y="1381124"/>
          <a:ext cx="1252388" cy="184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Uge 15: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/>
            <a:t>- KOMBIT spørgetime </a:t>
          </a:r>
          <a:r>
            <a:rPr lang="da-DK" sz="1500" kern="1200" dirty="0" err="1"/>
            <a:t>eFaktura</a:t>
          </a:r>
          <a:r>
            <a:rPr lang="da-DK" sz="1500" kern="1200" dirty="0"/>
            <a:t> 5</a:t>
          </a:r>
          <a:endParaRPr lang="da-DK" sz="1500" b="1" kern="1200" dirty="0"/>
        </a:p>
      </dsp:txBody>
      <dsp:txXfrm>
        <a:off x="5321950" y="1442261"/>
        <a:ext cx="1130114" cy="1719226"/>
      </dsp:txXfrm>
    </dsp:sp>
    <dsp:sp modelId="{84696BB9-3598-4612-AE58-F371E52BAB90}">
      <dsp:nvSpPr>
        <dsp:cNvPr id="0" name=""/>
        <dsp:cNvSpPr/>
      </dsp:nvSpPr>
      <dsp:spPr>
        <a:xfrm>
          <a:off x="6575821" y="1381124"/>
          <a:ext cx="1252388" cy="184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Uge 16</a:t>
          </a:r>
          <a:r>
            <a:rPr lang="da-DK" sz="1500" kern="1200" dirty="0"/>
            <a:t>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/>
            <a:t>- KOMBIT spørgetime </a:t>
          </a:r>
          <a:r>
            <a:rPr lang="da-DK" sz="1500" kern="1200" dirty="0" err="1"/>
            <a:t>eFaktura</a:t>
          </a:r>
          <a:r>
            <a:rPr lang="da-DK" sz="1500" kern="1200" dirty="0"/>
            <a:t> 6</a:t>
          </a:r>
        </a:p>
      </dsp:txBody>
      <dsp:txXfrm>
        <a:off x="6636958" y="1442261"/>
        <a:ext cx="1130114" cy="1719226"/>
      </dsp:txXfrm>
    </dsp:sp>
    <dsp:sp modelId="{1FCFCD65-1F25-47EA-9776-F0CFD5E3F28E}">
      <dsp:nvSpPr>
        <dsp:cNvPr id="0" name=""/>
        <dsp:cNvSpPr/>
      </dsp:nvSpPr>
      <dsp:spPr>
        <a:xfrm>
          <a:off x="7890829" y="1381124"/>
          <a:ext cx="1252388" cy="1841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b="1" kern="1200" dirty="0"/>
            <a:t>Uge 17</a:t>
          </a:r>
          <a:r>
            <a:rPr lang="da-DK" sz="1500" kern="1200" dirty="0"/>
            <a:t>: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500" kern="1200" dirty="0"/>
            <a:t>- KOMBIT undervisning for ”1. bølge” (?)</a:t>
          </a:r>
        </a:p>
      </dsp:txBody>
      <dsp:txXfrm>
        <a:off x="7951966" y="1442261"/>
        <a:ext cx="1130114" cy="17192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0E01D-E573-4D87-8487-196458F1CB83}" type="datetimeFigureOut">
              <a:rPr lang="da-DK" smtClean="0"/>
              <a:t>08-02-2024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610A2-E41B-495E-9914-70CA1250CBE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469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A5116-B3B6-4125-A8F8-20DA82E2C2F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4689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610A2-E41B-495E-9914-70CA1250CBEE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5175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0610A2-E41B-495E-9914-70CA1250CBEE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849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32426"/>
            <a:ext cx="6119911" cy="79208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8ECC06A8-D032-5014-F9A2-748351BB8C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59C273-8F97-8FCF-65FE-26C9B203B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8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verskrift + tekst + billede (venst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262" y="555625"/>
            <a:ext cx="352742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6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8277" y="339726"/>
            <a:ext cx="3528179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29B2FAC6-BF26-045F-8DCE-F4BFC0851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F27B77A-47CB-1461-047F-56640092E97C}"/>
              </a:ext>
            </a:extLst>
          </p:cNvPr>
          <p:cNvSpPr txBox="1"/>
          <p:nvPr/>
        </p:nvSpPr>
        <p:spPr>
          <a:xfrm>
            <a:off x="-383241" y="36105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GB" sz="900" dirty="0">
              <a:latin typeface="Source Sans Pro Light" panose="020B04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525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verskrift + tekst + billede (b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571750"/>
            <a:ext cx="9144000" cy="257175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111647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951222"/>
            <a:ext cx="3564819" cy="1116471"/>
          </a:xfrm>
        </p:spPr>
        <p:txBody>
          <a:bodyPr/>
          <a:lstStyle>
            <a:lvl1pPr marL="0" indent="0">
              <a:buNone/>
              <a:defRPr sz="1000">
                <a:latin typeface="Neue Haas Grotesk Text Pro" panose="020B0504020202020204" pitchFamily="34" charset="77"/>
              </a:defRPr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29B2FAC6-BF26-045F-8DCE-F4BFC0851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F27B77A-47CB-1461-047F-56640092E97C}"/>
              </a:ext>
            </a:extLst>
          </p:cNvPr>
          <p:cNvSpPr txBox="1"/>
          <p:nvPr/>
        </p:nvSpPr>
        <p:spPr>
          <a:xfrm>
            <a:off x="-383241" y="36105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GB" sz="900" dirty="0">
              <a:latin typeface="Source Sans Pro Light" panose="020B04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76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6">
          <p15:clr>
            <a:srgbClr val="FBAE40"/>
          </p15:clr>
        </p15:guide>
        <p15:guide id="2" orient="horz" pos="59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lights (3 ræk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35859" y="2068107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2" y="2067694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8EF0261-14D0-1383-03E9-C9E3A0AA5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482" y="2212108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342E6BB-C322-8D89-32E3-B526E872C5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35859" y="281107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A97597D-99B1-6A4F-5117-8B426C40D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8482" y="2810661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BDB334A-1458-0AC0-AFF1-0739E96E89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8482" y="2955075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C4ABC68E-A13B-FAFF-E2EB-F53E9D240F22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035859" y="355244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64FF8A76-B404-0C8F-8C0B-30B839A46D7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88482" y="3552029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E18EE8C3-6589-A11A-1EB5-56F8C0C09F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88482" y="3696443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01C77357-C65B-5A9E-B615-A92026CCF59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5219552" y="2068107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90180E4D-07F7-B5B5-617E-41F68236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672175" y="2067694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34CF6966-E382-F0AE-7D87-947D9FBC3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72175" y="2212108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2CEFD869-52FC-2D91-50C5-1E9A468D1D17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5219552" y="281107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96EA9739-1B5C-0189-6141-912AACF32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72175" y="2810661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573F324B-1AD1-A5F2-6C40-8A7D76AC6A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672175" y="2955075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billede 5">
            <a:extLst>
              <a:ext uri="{FF2B5EF4-FFF2-40B4-BE49-F238E27FC236}">
                <a16:creationId xmlns:a16="http://schemas.microsoft.com/office/drawing/2014/main" id="{611F40D4-8CDB-5EDC-7BAD-B03042BDBD6A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219552" y="355244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EC03F92A-66B6-FC8B-CDA8-DA851552E31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672175" y="3552029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3">
            <a:extLst>
              <a:ext uri="{FF2B5EF4-FFF2-40B4-BE49-F238E27FC236}">
                <a16:creationId xmlns:a16="http://schemas.microsoft.com/office/drawing/2014/main" id="{D6FEAE5D-F3EC-05C0-19FD-9C5F35A48EF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672175" y="3696443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486BAFFE-8C09-B4E1-113D-5655D6AE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90044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24" name="Pladsholder til tekst 5">
            <a:extLst>
              <a:ext uri="{FF2B5EF4-FFF2-40B4-BE49-F238E27FC236}">
                <a16:creationId xmlns:a16="http://schemas.microsoft.com/office/drawing/2014/main" id="{BD12AD24-B17D-7407-348F-63C4241969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172795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lights (2 ræk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43854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3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8EF0261-14D0-1383-03E9-C9E3A0AA5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483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342E6BB-C322-8D89-32E3-B526E872C5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43854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A97597D-99B1-6A4F-5117-8B426C40D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8483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BDB334A-1458-0AC0-AFF1-0739E96E89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8483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01C77357-C65B-5A9E-B615-A92026CCF59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6012407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90180E4D-07F7-B5B5-617E-41F68236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57036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34CF6966-E382-F0AE-7D87-947D9FBC3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57036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2CEFD869-52FC-2D91-50C5-1E9A468D1D17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012407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96EA9739-1B5C-0189-6141-912AACF32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57036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573F324B-1AD1-A5F2-6C40-8A7D76AC6A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57036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ladsholder til billede 5">
            <a:extLst>
              <a:ext uri="{FF2B5EF4-FFF2-40B4-BE49-F238E27FC236}">
                <a16:creationId xmlns:a16="http://schemas.microsoft.com/office/drawing/2014/main" id="{B14033C6-F4A0-22AA-9930-3CE1FE4E25F0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528130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DF32EA48-CFEB-7541-DF41-17413F5F720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972759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BC296128-C74C-B849-4B94-5A9AF8B0C46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972759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billede 5">
            <a:extLst>
              <a:ext uri="{FF2B5EF4-FFF2-40B4-BE49-F238E27FC236}">
                <a16:creationId xmlns:a16="http://schemas.microsoft.com/office/drawing/2014/main" id="{81411030-890F-68B2-7EFD-FF089B833B7E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3528130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567FC3D7-2F98-125A-D24C-B2658BB0298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972759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88BC5081-ABED-3724-55CF-EBFD77504F1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972759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492E851-BE7C-081C-4EAF-60E653B1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82883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12" name="Pladsholder til tekst 5">
            <a:extLst>
              <a:ext uri="{FF2B5EF4-FFF2-40B4-BE49-F238E27FC236}">
                <a16:creationId xmlns:a16="http://schemas.microsoft.com/office/drawing/2014/main" id="{E5BAADCD-CC86-812F-5FEB-3CC9C12046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544135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417027" y="1714038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172014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206769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186882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607587" y="1714038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172014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206769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186882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2653853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417027" y="1059582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1065684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1413238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1214367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607587" y="1059582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1065684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1413238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1214367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" name="Pladsholder til billede 5">
            <a:extLst>
              <a:ext uri="{FF2B5EF4-FFF2-40B4-BE49-F238E27FC236}">
                <a16:creationId xmlns:a16="http://schemas.microsoft.com/office/drawing/2014/main" id="{C65363CD-8FAF-BF36-6F74-5A0BCC8BE6CB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417027" y="2571750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8DEDB2D6-1AFF-EAF9-3643-7E663B1C10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9400" y="257785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A2DC81DF-853C-D3F4-265C-B27726F7DF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19400" y="2925406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520A6BD-6DE7-2638-2BD4-D586F9F875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19400" y="272653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75A74AD5-C83D-7897-3AA5-2E4B39CF465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607587" y="2571750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21D8DE0D-B32A-238C-55C8-0ED0EDD615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9960" y="257785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6F715CB2-A1EA-D243-2E29-C4CD804D88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909960" y="2925406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C95F10A0-C60A-ECF6-E36E-27A58FBD2D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09960" y="272653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4154001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98675" y="7779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78403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1131590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93271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89235" y="7779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78403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1131590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93271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" name="Pladsholder til billede 5">
            <a:extLst>
              <a:ext uri="{FF2B5EF4-FFF2-40B4-BE49-F238E27FC236}">
                <a16:creationId xmlns:a16="http://schemas.microsoft.com/office/drawing/2014/main" id="{C65363CD-8FAF-BF36-6F74-5A0BCC8BE6CB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698675" y="2146086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8DEDB2D6-1AFF-EAF9-3643-7E663B1C10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9400" y="215218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A2DC81DF-853C-D3F4-265C-B27726F7DF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19400" y="2499742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520A6BD-6DE7-2638-2BD4-D586F9F875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19400" y="2300871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75A74AD5-C83D-7897-3AA5-2E4B39CF465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889235" y="2146086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21D8DE0D-B32A-238C-55C8-0ED0EDD615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9960" y="215218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6F715CB2-A1EA-D243-2E29-C4CD804D88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909960" y="2499742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C95F10A0-C60A-ECF6-E36E-27A58FBD2D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09960" y="2300871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18" name="Pladsholder til billede 5">
            <a:extLst>
              <a:ext uri="{FF2B5EF4-FFF2-40B4-BE49-F238E27FC236}">
                <a16:creationId xmlns:a16="http://schemas.microsoft.com/office/drawing/2014/main" id="{D8F20035-BF4C-E8E9-7629-95EB57613D77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698675" y="3528498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E5DD68DF-0955-D2E0-9EC7-C8E5E09C9D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19400" y="353460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DE8F6174-F745-2E11-6D8E-B821CD39952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719400" y="388215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5DBA5425-3A6F-5F2C-847C-2459D1AB33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719400" y="368328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2" name="Pladsholder til billede 5">
            <a:extLst>
              <a:ext uri="{FF2B5EF4-FFF2-40B4-BE49-F238E27FC236}">
                <a16:creationId xmlns:a16="http://schemas.microsoft.com/office/drawing/2014/main" id="{CE71A5FD-BEB7-115E-D689-E604327F18F7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4889235" y="3528498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23" name="Pladsholder til tekst 3">
            <a:extLst>
              <a:ext uri="{FF2B5EF4-FFF2-40B4-BE49-F238E27FC236}">
                <a16:creationId xmlns:a16="http://schemas.microsoft.com/office/drawing/2014/main" id="{03755236-EF25-1910-CC1E-CA3EFFFAC00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09960" y="353460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3F9FC192-CF34-F7F4-2E0A-D1E089B04A5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909960" y="388215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44B268E-5C54-1D96-9E0F-4846C40ACE7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9960" y="368328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220212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91208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1208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1208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91208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6" name="Pladsholder til billede 5">
            <a:extLst>
              <a:ext uri="{FF2B5EF4-FFF2-40B4-BE49-F238E27FC236}">
                <a16:creationId xmlns:a16="http://schemas.microsoft.com/office/drawing/2014/main" id="{52F7139D-DBE9-49E3-AD47-49F68B4DA0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991208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7D58E26F-CC21-2BE4-4DCF-13DA0A74D6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1208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D38F5F6F-8901-83CA-0E99-FED48ED777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1208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9" name="Pladsholder til tekst 3">
            <a:extLst>
              <a:ext uri="{FF2B5EF4-FFF2-40B4-BE49-F238E27FC236}">
                <a16:creationId xmlns:a16="http://schemas.microsoft.com/office/drawing/2014/main" id="{37092885-5257-BABB-4AA8-D3BEE0040E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1208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0" name="Pladsholder til billede 5">
            <a:extLst>
              <a:ext uri="{FF2B5EF4-FFF2-40B4-BE49-F238E27FC236}">
                <a16:creationId xmlns:a16="http://schemas.microsoft.com/office/drawing/2014/main" id="{752348A9-5597-3F07-46DD-D20729280D5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3007432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A5F34681-D03A-D647-6930-18A3459EAF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07432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2" name="Pladsholder til tekst 3">
            <a:extLst>
              <a:ext uri="{FF2B5EF4-FFF2-40B4-BE49-F238E27FC236}">
                <a16:creationId xmlns:a16="http://schemas.microsoft.com/office/drawing/2014/main" id="{45577192-E8BA-EEE4-9B16-22FED0D7DF5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07432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5815B571-9779-C1AF-64F5-8EDE3B02F07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07432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4" name="Pladsholder til billede 5">
            <a:extLst>
              <a:ext uri="{FF2B5EF4-FFF2-40B4-BE49-F238E27FC236}">
                <a16:creationId xmlns:a16="http://schemas.microsoft.com/office/drawing/2014/main" id="{B26DC89F-7A12-B691-C617-76B06988F9D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3007432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492FCA12-2486-24F2-1D95-2EB6D99E1A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007432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AED307A9-CE03-126B-9BBF-4C71B9A5C87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007432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25770854-1AB2-BEED-49E5-50DBAEF9CC1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007432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8" name="Pladsholder til billede 5">
            <a:extLst>
              <a:ext uri="{FF2B5EF4-FFF2-40B4-BE49-F238E27FC236}">
                <a16:creationId xmlns:a16="http://schemas.microsoft.com/office/drawing/2014/main" id="{9A8839BE-BCDC-AD49-E7BA-A13DD595AE50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5004048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3C972379-45CA-485C-F05D-22EE26FF65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04048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D22ADD90-A469-EA83-BC5C-F6D540FE6EB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004048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1" name="Pladsholder til tekst 3">
            <a:extLst>
              <a:ext uri="{FF2B5EF4-FFF2-40B4-BE49-F238E27FC236}">
                <a16:creationId xmlns:a16="http://schemas.microsoft.com/office/drawing/2014/main" id="{B43AC2A4-EAF6-02C4-3DAD-7CA93700F67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004048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42" name="Pladsholder til billede 5">
            <a:extLst>
              <a:ext uri="{FF2B5EF4-FFF2-40B4-BE49-F238E27FC236}">
                <a16:creationId xmlns:a16="http://schemas.microsoft.com/office/drawing/2014/main" id="{2017DEA4-D10B-DEE9-F34D-90B4E40282AB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5004048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3" name="Pladsholder til tekst 3">
            <a:extLst>
              <a:ext uri="{FF2B5EF4-FFF2-40B4-BE49-F238E27FC236}">
                <a16:creationId xmlns:a16="http://schemas.microsoft.com/office/drawing/2014/main" id="{F3A62A56-01E8-4B90-7156-C3B55513FE6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4048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4" name="Pladsholder til tekst 3">
            <a:extLst>
              <a:ext uri="{FF2B5EF4-FFF2-40B4-BE49-F238E27FC236}">
                <a16:creationId xmlns:a16="http://schemas.microsoft.com/office/drawing/2014/main" id="{CA390537-41AA-96C4-BDC6-92205634F20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004048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5" name="Pladsholder til tekst 3">
            <a:extLst>
              <a:ext uri="{FF2B5EF4-FFF2-40B4-BE49-F238E27FC236}">
                <a16:creationId xmlns:a16="http://schemas.microsoft.com/office/drawing/2014/main" id="{064E771F-2833-D7A8-474D-971E3EFAD4B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04048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46" name="Pladsholder til billede 5">
            <a:extLst>
              <a:ext uri="{FF2B5EF4-FFF2-40B4-BE49-F238E27FC236}">
                <a16:creationId xmlns:a16="http://schemas.microsoft.com/office/drawing/2014/main" id="{55A0913D-6450-E057-A1B9-467BAE964666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7020272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7" name="Pladsholder til tekst 3">
            <a:extLst>
              <a:ext uri="{FF2B5EF4-FFF2-40B4-BE49-F238E27FC236}">
                <a16:creationId xmlns:a16="http://schemas.microsoft.com/office/drawing/2014/main" id="{E9A712D1-8090-90E2-5EDD-73545C2ED9E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20272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8" name="Pladsholder til tekst 3">
            <a:extLst>
              <a:ext uri="{FF2B5EF4-FFF2-40B4-BE49-F238E27FC236}">
                <a16:creationId xmlns:a16="http://schemas.microsoft.com/office/drawing/2014/main" id="{56D11550-8BF7-6A1C-BCDF-73DEB114561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020272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9" name="Pladsholder til tekst 3">
            <a:extLst>
              <a:ext uri="{FF2B5EF4-FFF2-40B4-BE49-F238E27FC236}">
                <a16:creationId xmlns:a16="http://schemas.microsoft.com/office/drawing/2014/main" id="{17158A51-3540-2BEE-C30F-6B8CDD92F21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020272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50" name="Pladsholder til billede 5">
            <a:extLst>
              <a:ext uri="{FF2B5EF4-FFF2-40B4-BE49-F238E27FC236}">
                <a16:creationId xmlns:a16="http://schemas.microsoft.com/office/drawing/2014/main" id="{B7280D40-4DBE-58C9-F982-D5EB8480883F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7020272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51" name="Pladsholder til tekst 3">
            <a:extLst>
              <a:ext uri="{FF2B5EF4-FFF2-40B4-BE49-F238E27FC236}">
                <a16:creationId xmlns:a16="http://schemas.microsoft.com/office/drawing/2014/main" id="{C66A282C-E1EF-CD39-FF37-01DC8A0ED5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020272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2" name="Pladsholder til tekst 3">
            <a:extLst>
              <a:ext uri="{FF2B5EF4-FFF2-40B4-BE49-F238E27FC236}">
                <a16:creationId xmlns:a16="http://schemas.microsoft.com/office/drawing/2014/main" id="{6B26AE57-DF32-3B12-88AA-D432FA981EFA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20272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3" name="Pladsholder til tekst 3">
            <a:extLst>
              <a:ext uri="{FF2B5EF4-FFF2-40B4-BE49-F238E27FC236}">
                <a16:creationId xmlns:a16="http://schemas.microsoft.com/office/drawing/2014/main" id="{70A575D0-4A19-2707-2E57-1C528C7BD75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020272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818557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2044" y="2175706"/>
            <a:ext cx="6119911" cy="792088"/>
          </a:xfrm>
        </p:spPr>
        <p:txBody>
          <a:bodyPr anchor="ctr"/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88E82764-40A9-FF34-977C-F956EE92FD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18335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11111">
              <a:alpha val="10000"/>
            </a:srgbClr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419623"/>
            <a:ext cx="5904656" cy="1152128"/>
          </a:xfrm>
        </p:spPr>
        <p:txBody>
          <a:bodyPr anchor="b"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7704" y="2715766"/>
            <a:ext cx="5328592" cy="1152128"/>
          </a:xfrm>
        </p:spPr>
        <p:txBody>
          <a:bodyPr rIns="0" anchor="t"/>
          <a:lstStyle>
            <a:lvl1pPr marL="0" indent="0" algn="ctr">
              <a:buNone/>
              <a:defRPr sz="1000"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68635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32426"/>
            <a:ext cx="6119911" cy="792088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5E4B189C-EB9E-B29C-4996-6E838DA792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965AB0-015A-C66F-16C5-72EE8BC8D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p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35BA2296-979E-3FB0-09F8-0AD56B4FF9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5776" y="788063"/>
            <a:ext cx="6408837" cy="4355437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2326" y="931985"/>
            <a:ext cx="4744424" cy="3024319"/>
          </a:xfrm>
          <a:prstGeom prst="roundRect">
            <a:avLst>
              <a:gd name="adj" fmla="val 2571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sz="900" b="0" i="0" kern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257625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990C8EEF-CE7A-51CE-1C18-940BF683D7EE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760" y="843558"/>
            <a:ext cx="6732240" cy="429994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2326" y="968122"/>
            <a:ext cx="4744424" cy="2988182"/>
          </a:xfrm>
          <a:prstGeom prst="roundRect">
            <a:avLst>
              <a:gd name="adj" fmla="val 2613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lang="da-DK" sz="900" b="0" i="0" kern="0" cap="all" baseline="0" smtClean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773483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rtph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E5159541-E76D-3FB8-C96E-91B4E9E95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216" y="484188"/>
            <a:ext cx="4180683" cy="465931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21251" y="541909"/>
            <a:ext cx="1895474" cy="4094608"/>
          </a:xfrm>
          <a:prstGeom prst="roundRect">
            <a:avLst>
              <a:gd name="adj" fmla="val 3616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lang="da-DK" sz="900" b="0" i="0" kern="0" cap="all" baseline="0" smtClean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975311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7503E-2469-3E05-3EA0-4DF2EED4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635744"/>
            <a:ext cx="6552728" cy="129604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F479E89F-175C-C02F-72CE-0AE3ABC839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680" y="2931790"/>
            <a:ext cx="6552728" cy="216024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305FE54-DDF6-0A14-2408-33976177F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332632"/>
            <a:ext cx="683537" cy="50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95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tende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499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2880121" cy="216421"/>
          </a:xfrm>
        </p:spPr>
        <p:txBody>
          <a:bodyPr/>
          <a:lstStyle>
            <a:lvl1pPr marL="0" indent="0">
              <a:buNone/>
              <a:defRPr sz="9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AA27B9A2-5D4D-7109-EA87-D243A871B7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44FB3C53-B6B9-8DE9-14A0-F134E791ED7E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5148263" y="1635646"/>
            <a:ext cx="1188000" cy="118800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8">
            <a:extLst>
              <a:ext uri="{FF2B5EF4-FFF2-40B4-BE49-F238E27FC236}">
                <a16:creationId xmlns:a16="http://schemas.microsoft.com/office/drawing/2014/main" id="{3D9F1629-6815-2D36-E116-E5D22010D8C2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5148263" y="2975896"/>
            <a:ext cx="1188000" cy="118800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tekst 8">
            <a:extLst>
              <a:ext uri="{FF2B5EF4-FFF2-40B4-BE49-F238E27FC236}">
                <a16:creationId xmlns:a16="http://schemas.microsoft.com/office/drawing/2014/main" id="{51D22C36-A4AD-B530-07AC-5C2F4E49745E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6516216" y="1635646"/>
            <a:ext cx="1188000" cy="252825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71597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Højrestille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32000"/>
            <a:ext cx="4571182" cy="631229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Pladsholder til billede 6" descr="[logo:BlackWhite]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038726" y="0"/>
            <a:ext cx="4105275" cy="51435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lIns="540000" tIns="1440000" rIns="540000" anchor="t"/>
          <a:lstStyle>
            <a:lvl1pPr>
              <a:defRPr sz="1200" baseline="0"/>
            </a:lvl1pPr>
          </a:lstStyle>
          <a:p>
            <a:endParaRPr lang="en-US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/>
          </p:nvPr>
        </p:nvSpPr>
        <p:spPr>
          <a:xfrm>
            <a:off x="469108" y="1187650"/>
            <a:ext cx="4318917" cy="307802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5" hasCustomPrompt="1"/>
          </p:nvPr>
        </p:nvSpPr>
        <p:spPr>
          <a:xfrm>
            <a:off x="7632900" y="4549500"/>
            <a:ext cx="1134000" cy="3537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626501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477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fsnitsoverskrift">
    <p:bg>
      <p:bgPr>
        <a:solidFill>
          <a:srgbClr val="D7D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691680" y="1167595"/>
            <a:ext cx="5472608" cy="2538282"/>
          </a:xfrm>
        </p:spPr>
        <p:txBody>
          <a:bodyPr anchor="ctr"/>
          <a:lstStyle>
            <a:lvl1pPr algn="ctr">
              <a:lnSpc>
                <a:spcPts val="3375"/>
              </a:lnSpc>
              <a:defRPr sz="3000" b="1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Klik her for at tilføje tekst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 hasCustomPrompt="1"/>
          </p:nvPr>
        </p:nvSpPr>
        <p:spPr>
          <a:xfrm>
            <a:off x="1691680" y="5042354"/>
            <a:ext cx="5400600" cy="337709"/>
          </a:xfrm>
        </p:spPr>
        <p:txBody>
          <a:bodyPr anchor="b"/>
          <a:lstStyle>
            <a:lvl1pPr marL="0" indent="0">
              <a:buNone/>
              <a:defRPr sz="1500" baseline="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(Brødtekst benyttes ikke på dette dias)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46A0179-0B7F-4AA7-BF6B-D85CB361598C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9817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tatem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691680" y="1167595"/>
            <a:ext cx="5472608" cy="2538282"/>
          </a:xfrm>
        </p:spPr>
        <p:txBody>
          <a:bodyPr anchor="ctr"/>
          <a:lstStyle>
            <a:lvl1pPr algn="ctr">
              <a:lnSpc>
                <a:spcPts val="3375"/>
              </a:lnSpc>
              <a:defRPr sz="3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Klik her for at tilføje tekst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A0179-0B7F-4AA7-BF6B-D85CB361598C}" type="datetimeFigureOut">
              <a:rPr lang="en-US" dirty="0"/>
              <a:t>2/8/2024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44" name="Pladsholder til tekst 8">
            <a:extLst>
              <a:ext uri="{FF2B5EF4-FFF2-40B4-BE49-F238E27FC236}">
                <a16:creationId xmlns:a16="http://schemas.microsoft.com/office/drawing/2014/main" id="{BF57FEA7-3553-4A2A-B192-BD7D5AFDC2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2900" y="4549500"/>
            <a:ext cx="1134000" cy="3537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29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7724" y="1432426"/>
            <a:ext cx="4133844" cy="792088"/>
          </a:xfrm>
        </p:spPr>
        <p:txBody>
          <a:bodyPr/>
          <a:lstStyle/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BA85E7DA-4203-7EC9-6E21-3D96E20746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211638" cy="5143500"/>
          </a:xfrm>
        </p:spPr>
        <p:txBody>
          <a:bodyPr/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7724" y="2386850"/>
            <a:ext cx="4103688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5E4B189C-EB9E-B29C-4996-6E838DA792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DF2657B-0646-B25C-D39F-5EE3E28233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8588" y="4732213"/>
            <a:ext cx="216025" cy="216025"/>
          </a:xfrm>
          <a:prstGeom prst="rect">
            <a:avLst/>
          </a:prstGeom>
        </p:spPr>
      </p:pic>
      <p:sp>
        <p:nvSpPr>
          <p:cNvPr id="3" name="Pladsholder til tekst 5">
            <a:extLst>
              <a:ext uri="{FF2B5EF4-FFF2-40B4-BE49-F238E27FC236}">
                <a16:creationId xmlns:a16="http://schemas.microsoft.com/office/drawing/2014/main" id="{18343D45-F3C0-F194-BF94-81A130D972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7725" y="116027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chemeClr val="accent1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63700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8207376" cy="31686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949411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77747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ktisk inform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410368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5" cy="216421"/>
          </a:xfrm>
        </p:spPr>
        <p:txBody>
          <a:bodyPr/>
          <a:lstStyle>
            <a:lvl1pPr marL="0" indent="0">
              <a:buNone/>
              <a:defRPr sz="9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4093976" cy="274467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77EC8576-0A38-6769-42D1-8B5E6AD53A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8263" y="163564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0" name="Pladsholder til billede 5">
            <a:extLst>
              <a:ext uri="{FF2B5EF4-FFF2-40B4-BE49-F238E27FC236}">
                <a16:creationId xmlns:a16="http://schemas.microsoft.com/office/drawing/2014/main" id="{5906595F-88BF-36BE-8F21-A36BEB580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6216" y="163564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954D426C-919B-F18D-AB1A-C6AEB7F34A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148263" y="297589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Pladsholder til billede 5">
            <a:extLst>
              <a:ext uri="{FF2B5EF4-FFF2-40B4-BE49-F238E27FC236}">
                <a16:creationId xmlns:a16="http://schemas.microsoft.com/office/drawing/2014/main" id="{53BEA6E0-35DA-9638-DF8F-3D83566A5C1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516216" y="297589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4902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527623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915566"/>
            <a:ext cx="4103688" cy="3672309"/>
          </a:xfrm>
        </p:spPr>
        <p:txBody>
          <a:bodyPr/>
          <a:lstStyle>
            <a:lvl1pPr marL="180000" indent="-1800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000" b="1" i="0">
                <a:latin typeface="Neue Haas Grotesk Text Pro" panose="020B0504020202020204" pitchFamily="34" charset="77"/>
              </a:defRPr>
            </a:lvl1pPr>
            <a:lvl2pPr marL="351450" indent="-171450"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Normal systemskrift"/>
              <a:buChar char="–"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3527624" cy="273670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05136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 + billede (høj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1454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 +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555625"/>
            <a:ext cx="4103688" cy="403225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4001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68313" y="555625"/>
            <a:ext cx="8207375" cy="6479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 dirty="0" err="1"/>
              <a:t>Lorem</a:t>
            </a:r>
            <a:r>
              <a:rPr lang="da-DK" noProof="0" dirty="0"/>
              <a:t> </a:t>
            </a:r>
            <a:r>
              <a:rPr lang="da-DK" noProof="0" dirty="0" err="1"/>
              <a:t>ipsum</a:t>
            </a:r>
            <a:r>
              <a:rPr lang="da-DK" noProof="0" dirty="0"/>
              <a:t> </a:t>
            </a:r>
            <a:r>
              <a:rPr lang="da-DK" noProof="0" dirty="0" err="1"/>
              <a:t>dolor</a:t>
            </a:r>
            <a:br>
              <a:rPr lang="da-DK" noProof="0" dirty="0"/>
            </a:br>
            <a:r>
              <a:rPr lang="da-DK" noProof="0" dirty="0" err="1"/>
              <a:t>lorem</a:t>
            </a:r>
            <a:endParaRPr lang="da-DK" noProof="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DB83AA-26AC-624A-BEA8-DE70D09AD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1419225"/>
            <a:ext cx="8207375" cy="316865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1B46BE0-2749-43F6-F1C5-7A80EC23DDD4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81" y="4728661"/>
            <a:ext cx="219577" cy="21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6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18" r:id="rId2"/>
    <p:sldLayoutId id="2147483817" r:id="rId3"/>
    <p:sldLayoutId id="2147483825" r:id="rId4"/>
    <p:sldLayoutId id="2147483827" r:id="rId5"/>
    <p:sldLayoutId id="2147483816" r:id="rId6"/>
    <p:sldLayoutId id="2147483824" r:id="rId7"/>
    <p:sldLayoutId id="2147483820" r:id="rId8"/>
    <p:sldLayoutId id="2147483829" r:id="rId9"/>
    <p:sldLayoutId id="2147483828" r:id="rId10"/>
    <p:sldLayoutId id="2147483841" r:id="rId11"/>
    <p:sldLayoutId id="2147483832" r:id="rId12"/>
    <p:sldLayoutId id="2147483833" r:id="rId13"/>
    <p:sldLayoutId id="2147483837" r:id="rId14"/>
    <p:sldLayoutId id="2147483838" r:id="rId15"/>
    <p:sldLayoutId id="2147483839" r:id="rId16"/>
    <p:sldLayoutId id="2147483840" r:id="rId17"/>
    <p:sldLayoutId id="2147483830" r:id="rId18"/>
    <p:sldLayoutId id="2147483819" r:id="rId19"/>
    <p:sldLayoutId id="2147483834" r:id="rId20"/>
    <p:sldLayoutId id="2147483835" r:id="rId21"/>
    <p:sldLayoutId id="2147483836" r:id="rId22"/>
    <p:sldLayoutId id="2147483822" r:id="rId23"/>
    <p:sldLayoutId id="2147483831" r:id="rId24"/>
    <p:sldLayoutId id="2147483844" r:id="rId25"/>
    <p:sldLayoutId id="2147483845" r:id="rId26"/>
    <p:sldLayoutId id="2147483847" r:id="rId27"/>
    <p:sldLayoutId id="2147483848" r:id="rId28"/>
  </p:sldLayoutIdLst>
  <p:hf hdr="0" ftr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lang="da-DK" sz="2200" b="1" i="0" kern="0" spc="0" baseline="0" noProof="0" dirty="0">
          <a:solidFill>
            <a:schemeClr val="tx1"/>
          </a:solidFill>
          <a:latin typeface="Neue Haas Grotesk Text Pro" panose="020B0504020202020204" pitchFamily="34" charset="77"/>
          <a:ea typeface="+mj-ea"/>
          <a:cs typeface="Arial"/>
        </a:defRPr>
      </a:lvl1pPr>
    </p:titleStyle>
    <p:bodyStyle>
      <a:lvl1pPr marL="0" indent="-252000" algn="l" defTabSz="457200" rtl="0" eaLnBrk="1" latinLnBrk="0" hangingPunct="1">
        <a:spcBef>
          <a:spcPts val="300"/>
        </a:spcBef>
        <a:spcAft>
          <a:spcPts val="600"/>
        </a:spcAft>
        <a:buClr>
          <a:srgbClr val="EB052F"/>
        </a:buClr>
        <a:buFont typeface="Wingdings" pitchFamily="2" charset="2"/>
        <a:buChar char="§"/>
        <a:defRPr lang="da-DK" sz="1200" b="0" i="0" kern="0" baseline="0" dirty="0">
          <a:solidFill>
            <a:schemeClr val="tx1"/>
          </a:solidFill>
          <a:latin typeface="Neue Haas Grotesk Text Pro" panose="020B0504020202020204" pitchFamily="34" charset="77"/>
          <a:ea typeface="+mn-ea"/>
          <a:cs typeface="Arial"/>
        </a:defRPr>
      </a:lvl1pPr>
      <a:lvl2pPr marL="252000" indent="-180000" algn="l" defTabSz="457200" rtl="0" eaLnBrk="1" latinLnBrk="0" hangingPunct="1">
        <a:spcBef>
          <a:spcPts val="300"/>
        </a:spcBef>
        <a:spcAft>
          <a:spcPts val="300"/>
        </a:spcAft>
        <a:buClr>
          <a:srgbClr val="EB052F"/>
        </a:buClr>
        <a:buFont typeface="Wingdings" pitchFamily="2" charset="2"/>
        <a:buChar char="§"/>
        <a:defRPr lang="da-DK" sz="1000" b="0" i="0" kern="0" dirty="0" smtClean="0">
          <a:solidFill>
            <a:schemeClr val="tx1"/>
          </a:solidFill>
          <a:latin typeface="Neue Haas Grotesk Text Pro" panose="020B0504020202020204" pitchFamily="34" charset="77"/>
          <a:ea typeface="+mn-ea"/>
          <a:cs typeface="Arial"/>
        </a:defRPr>
      </a:lvl2pPr>
      <a:lvl3pPr marL="432000" marR="0" indent="-18000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EB052F"/>
        </a:buClr>
        <a:buSzTx/>
        <a:buFont typeface="Wingdings" pitchFamily="2" charset="2"/>
        <a:buChar char="§"/>
        <a:tabLst/>
        <a:defRPr lang="da-DK" sz="900" b="0" i="0" kern="0" dirty="0">
          <a:solidFill>
            <a:schemeClr val="tx1"/>
          </a:solidFill>
          <a:latin typeface="Neue Haas Grotesk Text Pro" panose="020B0504020202020204" pitchFamily="34" charset="77"/>
          <a:ea typeface="+mn-ea"/>
          <a:cs typeface="+mn-cs"/>
        </a:defRPr>
      </a:lvl3pPr>
      <a:lvl4pPr marL="252000" indent="0" algn="l" defTabSz="457200" rtl="0" eaLnBrk="1" latinLnBrk="0" hangingPunct="1">
        <a:spcBef>
          <a:spcPts val="0"/>
        </a:spcBef>
        <a:buFont typeface="CambriaMath"/>
        <a:buNone/>
        <a:defRPr sz="900" b="0" i="0" kern="0">
          <a:solidFill>
            <a:schemeClr val="tx1"/>
          </a:solidFill>
          <a:latin typeface="Neue Haas Grotesk Text Pro" panose="020B0504020202020204" pitchFamily="34" charset="77"/>
          <a:ea typeface="+mn-ea"/>
          <a:cs typeface="+mn-cs"/>
        </a:defRPr>
      </a:lvl4pPr>
      <a:lvl5pPr marL="378000" indent="-126000" algn="l" defTabSz="457200" rtl="0" eaLnBrk="1" latinLnBrk="0" hangingPunct="1">
        <a:spcBef>
          <a:spcPts val="0"/>
        </a:spcBef>
        <a:buFont typeface="CambriaMath"/>
        <a:buChar char="⎯"/>
        <a:defRPr sz="900" b="0" i="0" kern="120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5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orient="horz" pos="169">
          <p15:clr>
            <a:srgbClr val="F26B43"/>
          </p15:clr>
        </p15:guide>
        <p15:guide id="4" pos="5465">
          <p15:clr>
            <a:srgbClr val="F26B43"/>
          </p15:clr>
        </p15:guide>
        <p15:guide id="7" pos="2880">
          <p15:clr>
            <a:srgbClr val="F26B43"/>
          </p15:clr>
        </p15:guide>
        <p15:guide id="8" orient="horz" pos="894">
          <p15:clr>
            <a:srgbClr val="F26B43"/>
          </p15:clr>
        </p15:guide>
        <p15:guide id="9" orient="horz" pos="1620">
          <p15:clr>
            <a:srgbClr val="F26B43"/>
          </p15:clr>
        </p15:guide>
        <p15:guide id="10" orient="horz" pos="3117">
          <p15:clr>
            <a:srgbClr val="F26B43"/>
          </p15:clr>
        </p15:guide>
        <p15:guide id="11" orient="horz" pos="350">
          <p15:clr>
            <a:srgbClr val="F26B43"/>
          </p15:clr>
        </p15:guide>
        <p15:guide id="12" pos="113">
          <p15:clr>
            <a:srgbClr val="F26B43"/>
          </p15:clr>
        </p15:guide>
        <p15:guide id="13" pos="5647">
          <p15:clr>
            <a:srgbClr val="F26B43"/>
          </p15:clr>
        </p15:guide>
        <p15:guide id="14" orient="horz" pos="123">
          <p15:clr>
            <a:srgbClr val="F26B43"/>
          </p15:clr>
        </p15:guide>
        <p15:guide id="15" orient="horz" pos="214">
          <p15:clr>
            <a:srgbClr val="F26B43"/>
          </p15:clr>
        </p15:guide>
        <p15:guide id="16" orient="horz" pos="305">
          <p15:clr>
            <a:srgbClr val="F26B43"/>
          </p15:clr>
        </p15:guide>
        <p15:guide id="17" pos="32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2.png"/><Relationship Id="rId18" Type="http://schemas.openxmlformats.org/officeDocument/2006/relationships/image" Target="../media/image7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5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Relationship Id="rId14" Type="http://schemas.openxmlformats.org/officeDocument/2006/relationships/image" Target="../media/image7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KP@kombit.dk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svg"/><Relationship Id="rId18" Type="http://schemas.openxmlformats.org/officeDocument/2006/relationships/image" Target="../media/image86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12" Type="http://schemas.openxmlformats.org/officeDocument/2006/relationships/image" Target="../media/image58.png"/><Relationship Id="rId17" Type="http://schemas.openxmlformats.org/officeDocument/2006/relationships/image" Target="../media/image85.svg"/><Relationship Id="rId2" Type="http://schemas.openxmlformats.org/officeDocument/2006/relationships/image" Target="../media/image50.png"/><Relationship Id="rId16" Type="http://schemas.openxmlformats.org/officeDocument/2006/relationships/image" Target="../media/image84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11" Type="http://schemas.openxmlformats.org/officeDocument/2006/relationships/image" Target="../media/image81.svg"/><Relationship Id="rId5" Type="http://schemas.openxmlformats.org/officeDocument/2006/relationships/image" Target="../media/image53.svg"/><Relationship Id="rId15" Type="http://schemas.openxmlformats.org/officeDocument/2006/relationships/image" Target="../media/image83.svg"/><Relationship Id="rId10" Type="http://schemas.openxmlformats.org/officeDocument/2006/relationships/image" Target="../media/image80.png"/><Relationship Id="rId19" Type="http://schemas.openxmlformats.org/officeDocument/2006/relationships/image" Target="../media/image87.sv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svg"/><Relationship Id="rId7" Type="http://schemas.openxmlformats.org/officeDocument/2006/relationships/image" Target="../media/image93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11" Type="http://schemas.openxmlformats.org/officeDocument/2006/relationships/image" Target="../media/image97.svg"/><Relationship Id="rId5" Type="http://schemas.openxmlformats.org/officeDocument/2006/relationships/image" Target="../media/image91.sv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k.kombit.dk/Media/638417788414498626/Bilag%20-%20(eFaktura%203)%20Kriterier%20for%20at%20KP%20kan%20modtage%20eFaktura%20samt%20at%20KP%20kan%20godkende%20fakturaer%20automatisk.pdf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hyperlink" Target="https://share-komm.kombit.dk/P0136/Delte%20dokumenter/Forms/Mder%20KP.aspx" TargetMode="External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svg"/><Relationship Id="rId3" Type="http://schemas.openxmlformats.org/officeDocument/2006/relationships/hyperlink" Target="https://kombit.dk/aktuelt/tilmeld-nyhedsbreve" TargetMode="External"/><Relationship Id="rId7" Type="http://schemas.openxmlformats.org/officeDocument/2006/relationships/image" Target="../media/image123.svg"/><Relationship Id="rId12" Type="http://schemas.openxmlformats.org/officeDocument/2006/relationships/image" Target="../media/image12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2.png"/><Relationship Id="rId11" Type="http://schemas.openxmlformats.org/officeDocument/2006/relationships/image" Target="../media/image127.svg"/><Relationship Id="rId5" Type="http://schemas.openxmlformats.org/officeDocument/2006/relationships/image" Target="../media/image121.sv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sv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mmunernespensionssystem.dk/vejledninger/" TargetMode="External"/><Relationship Id="rId2" Type="http://schemas.openxmlformats.org/officeDocument/2006/relationships/hyperlink" Target="https://share-komm.kombit.dk/P0136/SitePages/Startside.aspx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hyperlink" Target="https://www.kommunernespensionssystem.dk/meddelelse/ikke-muligt-at-tilmelde-sig-driftbeskeder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9.svg"/><Relationship Id="rId5" Type="http://schemas.openxmlformats.org/officeDocument/2006/relationships/image" Target="../media/image138.png"/><Relationship Id="rId4" Type="http://schemas.openxmlformats.org/officeDocument/2006/relationships/image" Target="../media/image137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s://www.kommunernespensionssystem.dk/meddelelse/visningsfejl-i-ret-planlagt-traek/" TargetMode="Externa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sv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4.svg"/><Relationship Id="rId5" Type="http://schemas.openxmlformats.org/officeDocument/2006/relationships/image" Target="../media/image143.png"/><Relationship Id="rId4" Type="http://schemas.openxmlformats.org/officeDocument/2006/relationships/image" Target="../media/image14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2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0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3.svg"/><Relationship Id="rId5" Type="http://schemas.openxmlformats.org/officeDocument/2006/relationships/image" Target="../media/image152.png"/><Relationship Id="rId4" Type="http://schemas.openxmlformats.org/officeDocument/2006/relationships/image" Target="../media/image142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sv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5.sv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hyperlink" Target="mailto:ADK@kmd.dk" TargetMode="Externa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eur02.safelinks.protection.outlook.com/?url=https%3A%2F%2Fwww.survey-xact.dk%2FLinkCollector%3Fkey%3DK5YQFWSRLP9N&amp;data=05%7C02%7Caws%40kombit.dk%7C6aba9eaef5ed416f596f08dc263d864a%7Ccc038af50e6843e5bb17957ad6f45f8e%7C0%7C0%7C638427292914557787%7CUnknown%7CTWFpbGZsb3d8eyJWIjoiMC4wLjAwMDAiLCJQIjoiV2luMzIiLCJBTiI6Ik1haWwiLCJXVCI6Mn0%3D%7C0%7C%7C%7C&amp;sdata=caFnVyKGY5snhjKDG%2B5%2BCWiwiRGtT4OlCUGI3y5gSug%3D&amp;reserved=0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ED484-85B1-38EB-1770-07D30802A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Statusmøde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Uge 6 - 2024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163B4DD-9080-6A8E-3A7B-35E65FC530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/>
              <a:t>Aske Walther Sørensen / Implementering</a:t>
            </a:r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2874D5C2-4FC7-970F-E36A-91165C4DF2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906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ED484-85B1-38EB-1770-07D30802A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432426"/>
            <a:ext cx="6119911" cy="792088"/>
          </a:xfrm>
        </p:spPr>
        <p:txBody>
          <a:bodyPr/>
          <a:lstStyle/>
          <a:p>
            <a:r>
              <a:rPr lang="da-DK" dirty="0"/>
              <a:t>Oversigt over ny funktionalitet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KP release 5.0 – 25. </a:t>
            </a:r>
            <a:r>
              <a:rPr lang="da-DK">
                <a:solidFill>
                  <a:schemeClr val="tx2"/>
                </a:solidFill>
              </a:rPr>
              <a:t>marts </a:t>
            </a:r>
            <a:r>
              <a:rPr lang="da-DK" dirty="0">
                <a:solidFill>
                  <a:schemeClr val="tx2"/>
                </a:solidFill>
              </a:rPr>
              <a:t>2024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163B4DD-9080-6A8E-3A7B-35E65FC530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/>
          <a:lstStyle/>
          <a:p>
            <a:r>
              <a:rPr lang="da-DK" dirty="0"/>
              <a:t>Version 2 / November 2024 – Ændringer er markeret med </a:t>
            </a:r>
            <a:r>
              <a:rPr lang="da-DK" dirty="0">
                <a:highlight>
                  <a:srgbClr val="FFFF00"/>
                </a:highlight>
              </a:rPr>
              <a:t>gul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3B4AE07-D581-A44A-46A4-4942DCB3FA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FE4CE6D-0B71-E11B-8C3B-0589D5120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4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9BC05-8939-3E82-A9D9-B59F1B6DD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 </a:t>
            </a:r>
            <a:r>
              <a:rPr lang="da-DK"/>
              <a:t>funktionalitet 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DFBDA0-98DC-3006-41E6-886D4BE2B5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5.0.0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2B46C9-68E8-9396-93D6-8EE541BB0B77}"/>
              </a:ext>
            </a:extLst>
          </p:cNvPr>
          <p:cNvGraphicFramePr>
            <a:graphicFrameLocks noGrp="1"/>
          </p:cNvGraphicFramePr>
          <p:nvPr/>
        </p:nvGraphicFramePr>
        <p:xfrm>
          <a:off x="468312" y="879611"/>
          <a:ext cx="8207375" cy="4248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065">
                  <a:extLst>
                    <a:ext uri="{9D8B030D-6E8A-4147-A177-3AD203B41FA5}">
                      <a16:colId xmlns:a16="http://schemas.microsoft.com/office/drawing/2014/main" val="1814523858"/>
                    </a:ext>
                  </a:extLst>
                </a:gridCol>
                <a:gridCol w="5293310">
                  <a:extLst>
                    <a:ext uri="{9D8B030D-6E8A-4147-A177-3AD203B41FA5}">
                      <a16:colId xmlns:a16="http://schemas.microsoft.com/office/drawing/2014/main" val="413868683"/>
                    </a:ext>
                  </a:extLst>
                </a:gridCol>
              </a:tblGrid>
              <a:tr h="303706"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Beskrivende titel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Beskrivelse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49080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Modtagelse og behandling af </a:t>
                      </a:r>
                      <a:r>
                        <a:rPr lang="da-DK" sz="105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 i KP inkl. automatisk validering.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KP kan modtage </a:t>
                      </a:r>
                      <a:r>
                        <a:rPr lang="da-DK" sz="105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 og foretage automatisk validering ved modtagelse. Ved almindelig helbredstillæg kan KP godkende betaling automatisk, </a:t>
                      </a:r>
                      <a:r>
                        <a:rPr lang="da-DK" sz="1050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hvis borger ikke er medlem af Sygeforsikring ‘</a:t>
                      </a:r>
                      <a:r>
                        <a:rPr lang="da-DK" sz="1050" dirty="0" err="1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danmark</a:t>
                      </a:r>
                      <a:r>
                        <a:rPr lang="da-DK" sz="1050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’</a:t>
                      </a: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, og I kan opsætte en beløbsgrænse, som styrer, om en </a:t>
                      </a:r>
                      <a:r>
                        <a:rPr lang="da-DK" sz="105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 lægges ud til manuel behandling. Afvisning vil typisk blive lagt til manuel sagsbehandling. Ved udvidet og personlige tillæg understøtte KP manuel sagsbehandling.</a:t>
                      </a:r>
                    </a:p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Ved godkendelse af en </a:t>
                      </a:r>
                      <a:r>
                        <a:rPr lang="da-DK" sz="105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 sendes bogføringsoplysninger til kommunens økonomisystem. Det bliver desuden muligt at håndtere kredit nota og rykkere.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16073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Sagstyper til Almindeligt helbredstillæg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Sagstypen ”Almindeligt helbredstillæg” erstattes af en sagstype for hver af de 7 almindelige helbredstillæg - medicin, tandlæge, høreapparat, fysioterapi, fodterapi, psykologhjælp og kiropraktorbehandling. Der vil ikke ske konvertering af de ”gamle” sager med almindelig helbredstillæg.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597996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Forbedret udbetalingsmeddelelse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Opsætningen af udbetalingsmeddelelsen forbedres, så den bliver nemmere at forstå for borger.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274320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Udstilling af boligstøttedata vedr. KMF/MAF</a:t>
                      </a:r>
                      <a:endParaRPr lang="da-DK" sz="1050" b="1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Boligstøttedata vedr. </a:t>
                      </a:r>
                      <a:r>
                        <a:rPr lang="da-DK" sz="1050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(primært) </a:t>
                      </a: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KMF og MAF bliver tilgængeligt via 3 rapporter og LIS-data. Tidligere har I modtaget disse data på lister fra UDK.</a:t>
                      </a:r>
                      <a:endParaRPr lang="da-DK" sz="1050" u="sng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279615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Modtagelse af MAF-udbetaling til selvvalgt NemKonto (SE-nr.)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Det bliver muligt at vælge hvilken bankkonto overførsel af MAF skal ske til. Således kan alle MAF-betalinger samles på én konto for at lette arbejdet med afstemning.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350735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50">
                          <a:latin typeface="Neue Haas Grotesk Text Pro" panose="020B0504020202020204" pitchFamily="34" charset="0"/>
                        </a:rPr>
                        <a:t>MAF sumrapport</a:t>
                      </a:r>
                      <a:endParaRPr lang="da-DK" sz="1050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Rapport til lettere afstemning af bank</a:t>
                      </a:r>
                      <a:endParaRPr lang="da-DK" sz="1050" u="sng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282748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Vedligeholdelse af snitflader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Teknisk vedligehold.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280988"/>
                  </a:ext>
                </a:extLst>
              </a:tr>
            </a:tbl>
          </a:graphicData>
        </a:graphic>
      </p:graphicFrame>
      <p:sp>
        <p:nvSpPr>
          <p:cNvPr id="5" name="Tekstfelt 4">
            <a:extLst>
              <a:ext uri="{FF2B5EF4-FFF2-40B4-BE49-F238E27FC236}">
                <a16:creationId xmlns:a16="http://schemas.microsoft.com/office/drawing/2014/main" id="{BD92FD1B-5F5D-4056-BC3D-B2E9C3FF107E}"/>
              </a:ext>
            </a:extLst>
          </p:cNvPr>
          <p:cNvSpPr txBox="1"/>
          <p:nvPr/>
        </p:nvSpPr>
        <p:spPr>
          <a:xfrm>
            <a:off x="3406747" y="4078385"/>
            <a:ext cx="5236572" cy="469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200" b="1" dirty="0">
                <a:latin typeface="Helvetica" pitchFamily="2" charset="0"/>
                <a:cs typeface="Arial"/>
              </a:rPr>
              <a:t>OBS: Ønskes (nyt) SE nummer registreret senere sker det via betalbar </a:t>
            </a:r>
            <a:r>
              <a:rPr lang="da-DK" sz="1200" b="1" dirty="0" err="1">
                <a:latin typeface="Helvetica" pitchFamily="2" charset="0"/>
                <a:cs typeface="Arial"/>
              </a:rPr>
              <a:t>servicerequest</a:t>
            </a:r>
            <a:r>
              <a:rPr lang="da-DK" sz="1200" b="1" dirty="0">
                <a:latin typeface="Helvetica" pitchFamily="2" charset="0"/>
                <a:cs typeface="Arial"/>
              </a:rPr>
              <a:t> til Netcompany!</a:t>
            </a:r>
          </a:p>
        </p:txBody>
      </p:sp>
      <p:pic>
        <p:nvPicPr>
          <p:cNvPr id="7" name="Grafik 6" descr="Advarsel">
            <a:extLst>
              <a:ext uri="{FF2B5EF4-FFF2-40B4-BE49-F238E27FC236}">
                <a16:creationId xmlns:a16="http://schemas.microsoft.com/office/drawing/2014/main" id="{4F6DDFE1-98E6-48A8-852D-638A52E87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6027" y="3899441"/>
            <a:ext cx="647973" cy="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6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CF6D5-48E7-6640-8C47-B3878D9BE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Fordeling af </a:t>
            </a:r>
            <a:r>
              <a:rPr lang="da-DK" dirty="0" err="1"/>
              <a:t>eFaktura</a:t>
            </a:r>
            <a:r>
              <a:rPr lang="da-DK" dirty="0"/>
              <a:t> </a:t>
            </a:r>
            <a:r>
              <a:rPr lang="da-DK" dirty="0" err="1"/>
              <a:t>pba</a:t>
            </a:r>
            <a:r>
              <a:rPr lang="da-DK" dirty="0"/>
              <a:t>. EAN</a:t>
            </a:r>
            <a:endParaRPr lang="da-DK" dirty="0">
              <a:solidFill>
                <a:schemeClr val="tx2"/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3669C3E-21B0-927B-284D-F9DF6B2FE1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Demo af </a:t>
            </a:r>
            <a:r>
              <a:rPr lang="da-DK" dirty="0" err="1"/>
              <a:t>eFaktura</a:t>
            </a:r>
            <a:endParaRPr lang="da-DK" dirty="0"/>
          </a:p>
        </p:txBody>
      </p:sp>
      <p:pic>
        <p:nvPicPr>
          <p:cNvPr id="5" name="Grafik 4" descr="Sækkevogn med massiv udfyldning">
            <a:extLst>
              <a:ext uri="{FF2B5EF4-FFF2-40B4-BE49-F238E27FC236}">
                <a16:creationId xmlns:a16="http://schemas.microsoft.com/office/drawing/2014/main" id="{DE78863F-5A8B-C1A4-3E40-850240475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3682" y="3877244"/>
            <a:ext cx="914400" cy="914400"/>
          </a:xfrm>
          <a:prstGeom prst="rect">
            <a:avLst/>
          </a:prstGeom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A49A0D2E-E36D-A463-AF37-27252C34289C}"/>
              </a:ext>
            </a:extLst>
          </p:cNvPr>
          <p:cNvGrpSpPr/>
          <p:nvPr/>
        </p:nvGrpSpPr>
        <p:grpSpPr>
          <a:xfrm>
            <a:off x="3557706" y="3764976"/>
            <a:ext cx="1121080" cy="1121080"/>
            <a:chOff x="5329200" y="1744407"/>
            <a:chExt cx="1121080" cy="1121080"/>
          </a:xfrm>
        </p:grpSpPr>
        <p:pic>
          <p:nvPicPr>
            <p:cNvPr id="9" name="Grafik 8" descr="Bærbar computer med massiv udfyldning">
              <a:extLst>
                <a:ext uri="{FF2B5EF4-FFF2-40B4-BE49-F238E27FC236}">
                  <a16:creationId xmlns:a16="http://schemas.microsoft.com/office/drawing/2014/main" id="{2F99A983-A41A-C6F7-47B2-B5E6DEBF6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29200" y="1744407"/>
              <a:ext cx="1121080" cy="1121080"/>
            </a:xfrm>
            <a:prstGeom prst="rect">
              <a:avLst/>
            </a:prstGeom>
          </p:spPr>
        </p:pic>
        <p:pic>
          <p:nvPicPr>
            <p:cNvPr id="11" name="Grafik 10" descr="Sparegris med massiv udfyldning">
              <a:extLst>
                <a:ext uri="{FF2B5EF4-FFF2-40B4-BE49-F238E27FC236}">
                  <a16:creationId xmlns:a16="http://schemas.microsoft.com/office/drawing/2014/main" id="{9A8F2525-7600-4B56-4A52-5B061488F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22519" y="1996024"/>
              <a:ext cx="535487" cy="535487"/>
            </a:xfrm>
            <a:prstGeom prst="rect">
              <a:avLst/>
            </a:prstGeom>
          </p:spPr>
        </p:pic>
      </p:grp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2DD12535-924A-0F54-16A4-B05F8DF47108}"/>
              </a:ext>
            </a:extLst>
          </p:cNvPr>
          <p:cNvGrpSpPr/>
          <p:nvPr/>
        </p:nvGrpSpPr>
        <p:grpSpPr>
          <a:xfrm>
            <a:off x="6175074" y="3773904"/>
            <a:ext cx="1121080" cy="1121080"/>
            <a:chOff x="5231080" y="3056351"/>
            <a:chExt cx="914400" cy="914400"/>
          </a:xfrm>
        </p:grpSpPr>
        <p:pic>
          <p:nvPicPr>
            <p:cNvPr id="7" name="Grafik 6" descr="Kvinde med stok med massiv udfyldning">
              <a:extLst>
                <a:ext uri="{FF2B5EF4-FFF2-40B4-BE49-F238E27FC236}">
                  <a16:creationId xmlns:a16="http://schemas.microsoft.com/office/drawing/2014/main" id="{3615F00E-AF72-20D7-0359-C706AF346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41412" y="3321798"/>
              <a:ext cx="317014" cy="317014"/>
            </a:xfrm>
            <a:prstGeom prst="rect">
              <a:avLst/>
            </a:prstGeom>
          </p:spPr>
        </p:pic>
        <p:pic>
          <p:nvPicPr>
            <p:cNvPr id="12" name="Grafik 11" descr="Bærbar computer med massiv udfyldning">
              <a:extLst>
                <a:ext uri="{FF2B5EF4-FFF2-40B4-BE49-F238E27FC236}">
                  <a16:creationId xmlns:a16="http://schemas.microsoft.com/office/drawing/2014/main" id="{43097CAC-364D-856E-9AF5-2B41C4A6B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31080" y="3056351"/>
              <a:ext cx="914400" cy="914400"/>
            </a:xfrm>
            <a:prstGeom prst="rect">
              <a:avLst/>
            </a:prstGeom>
          </p:spPr>
        </p:pic>
      </p:grp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87360538-9402-75D0-9522-63CCDB0E9496}"/>
              </a:ext>
            </a:extLst>
          </p:cNvPr>
          <p:cNvCxnSpPr>
            <a:cxnSpLocks/>
          </p:cNvCxnSpPr>
          <p:nvPr/>
        </p:nvCxnSpPr>
        <p:spPr bwMode="auto">
          <a:xfrm>
            <a:off x="2748961" y="4334444"/>
            <a:ext cx="876279" cy="0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E4591228-4BA7-C890-B52D-ED52A8DD1E6B}"/>
              </a:ext>
            </a:extLst>
          </p:cNvPr>
          <p:cNvCxnSpPr>
            <a:cxnSpLocks/>
          </p:cNvCxnSpPr>
          <p:nvPr/>
        </p:nvCxnSpPr>
        <p:spPr bwMode="auto">
          <a:xfrm flipV="1">
            <a:off x="4735352" y="4319341"/>
            <a:ext cx="1434860" cy="6175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0" name="Tekstfelt 29">
            <a:extLst>
              <a:ext uri="{FF2B5EF4-FFF2-40B4-BE49-F238E27FC236}">
                <a16:creationId xmlns:a16="http://schemas.microsoft.com/office/drawing/2014/main" id="{2B50A85F-9229-2F35-52DD-EB2CED0936A5}"/>
              </a:ext>
            </a:extLst>
          </p:cNvPr>
          <p:cNvSpPr txBox="1"/>
          <p:nvPr/>
        </p:nvSpPr>
        <p:spPr>
          <a:xfrm>
            <a:off x="255320" y="3407377"/>
            <a:ext cx="2078930" cy="699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da-DK" sz="1200" b="1" dirty="0">
                <a:latin typeface="Helvetica" pitchFamily="2" charset="0"/>
                <a:cs typeface="Arial"/>
              </a:rPr>
              <a:t>Trin 2 </a:t>
            </a:r>
            <a:r>
              <a:rPr lang="da-DK" sz="1200" dirty="0">
                <a:latin typeface="Helvetica" pitchFamily="2" charset="0"/>
                <a:cs typeface="Arial"/>
              </a:rPr>
              <a:t>(evt. yderligere løsning på lidt længere sigt)</a:t>
            </a:r>
          </a:p>
        </p:txBody>
      </p:sp>
      <p:pic>
        <p:nvPicPr>
          <p:cNvPr id="41" name="Grafik 40" descr="Indbakke flueben med massiv udfyldning">
            <a:extLst>
              <a:ext uri="{FF2B5EF4-FFF2-40B4-BE49-F238E27FC236}">
                <a16:creationId xmlns:a16="http://schemas.microsoft.com/office/drawing/2014/main" id="{ACF7913F-6232-8307-145B-83E1D31661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5600" y="3485073"/>
            <a:ext cx="328446" cy="328446"/>
          </a:xfrm>
          <a:prstGeom prst="rect">
            <a:avLst/>
          </a:prstGeom>
        </p:spPr>
      </p:pic>
      <p:cxnSp>
        <p:nvCxnSpPr>
          <p:cNvPr id="42" name="Lige pilforbindelse 41">
            <a:extLst>
              <a:ext uri="{FF2B5EF4-FFF2-40B4-BE49-F238E27FC236}">
                <a16:creationId xmlns:a16="http://schemas.microsoft.com/office/drawing/2014/main" id="{B76A7F17-B3CE-2EDB-D365-D89AD77C612C}"/>
              </a:ext>
            </a:extLst>
          </p:cNvPr>
          <p:cNvCxnSpPr>
            <a:cxnSpLocks/>
            <a:endCxn id="41" idx="1"/>
          </p:cNvCxnSpPr>
          <p:nvPr/>
        </p:nvCxnSpPr>
        <p:spPr bwMode="auto">
          <a:xfrm flipV="1">
            <a:off x="7221431" y="3649296"/>
            <a:ext cx="924169" cy="389296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1026" name="Picture 2" descr="Betingelser &amp; Vilkår">
            <a:extLst>
              <a:ext uri="{FF2B5EF4-FFF2-40B4-BE49-F238E27FC236}">
                <a16:creationId xmlns:a16="http://schemas.microsoft.com/office/drawing/2014/main" id="{2F845BE5-8D55-7DAB-4854-597B86CE5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3728" y="3513886"/>
            <a:ext cx="591085" cy="7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fik 27" descr="Indbakke flueben med massiv udfyldning">
            <a:extLst>
              <a:ext uri="{FF2B5EF4-FFF2-40B4-BE49-F238E27FC236}">
                <a16:creationId xmlns:a16="http://schemas.microsoft.com/office/drawing/2014/main" id="{20FC964E-2D67-442A-B52D-F1A3D0369D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5600" y="4095829"/>
            <a:ext cx="328446" cy="328446"/>
          </a:xfrm>
          <a:prstGeom prst="rect">
            <a:avLst/>
          </a:prstGeom>
        </p:spPr>
      </p:pic>
      <p:cxnSp>
        <p:nvCxnSpPr>
          <p:cNvPr id="31" name="Lige pilforbindelse 30">
            <a:extLst>
              <a:ext uri="{FF2B5EF4-FFF2-40B4-BE49-F238E27FC236}">
                <a16:creationId xmlns:a16="http://schemas.microsoft.com/office/drawing/2014/main" id="{054E56CB-99EA-461D-B4E0-7FA0E9A1C8FF}"/>
              </a:ext>
            </a:extLst>
          </p:cNvPr>
          <p:cNvCxnSpPr>
            <a:cxnSpLocks/>
            <a:endCxn id="28" idx="1"/>
          </p:cNvCxnSpPr>
          <p:nvPr/>
        </p:nvCxnSpPr>
        <p:spPr bwMode="auto">
          <a:xfrm flipV="1">
            <a:off x="7221431" y="4260052"/>
            <a:ext cx="924169" cy="10427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32" name="Grafik 31" descr="Indbakke flueben med massiv udfyldning">
            <a:extLst>
              <a:ext uri="{FF2B5EF4-FFF2-40B4-BE49-F238E27FC236}">
                <a16:creationId xmlns:a16="http://schemas.microsoft.com/office/drawing/2014/main" id="{10CC7ED8-CE7F-4AC3-8FDD-CA83DE5FB2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45600" y="4740167"/>
            <a:ext cx="328446" cy="328446"/>
          </a:xfrm>
          <a:prstGeom prst="rect">
            <a:avLst/>
          </a:prstGeom>
        </p:spPr>
      </p:pic>
      <p:cxnSp>
        <p:nvCxnSpPr>
          <p:cNvPr id="33" name="Lige pilforbindelse 32">
            <a:extLst>
              <a:ext uri="{FF2B5EF4-FFF2-40B4-BE49-F238E27FC236}">
                <a16:creationId xmlns:a16="http://schemas.microsoft.com/office/drawing/2014/main" id="{6EC4540C-1833-45D4-A3C2-53FB809F46C0}"/>
              </a:ext>
            </a:extLst>
          </p:cNvPr>
          <p:cNvCxnSpPr>
            <a:cxnSpLocks/>
            <a:endCxn id="32" idx="1"/>
          </p:cNvCxnSpPr>
          <p:nvPr/>
        </p:nvCxnSpPr>
        <p:spPr bwMode="auto">
          <a:xfrm>
            <a:off x="7221431" y="4507333"/>
            <a:ext cx="924169" cy="397057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35" name="Grafik 34" descr="Sækkevogn med massiv udfyldning">
            <a:extLst>
              <a:ext uri="{FF2B5EF4-FFF2-40B4-BE49-F238E27FC236}">
                <a16:creationId xmlns:a16="http://schemas.microsoft.com/office/drawing/2014/main" id="{9AE642F8-EDA2-4289-910F-DDA03329E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79369" y="1519490"/>
            <a:ext cx="914400" cy="914400"/>
          </a:xfrm>
          <a:prstGeom prst="rect">
            <a:avLst/>
          </a:prstGeom>
        </p:spPr>
      </p:pic>
      <p:grpSp>
        <p:nvGrpSpPr>
          <p:cNvPr id="36" name="Gruppe 35">
            <a:extLst>
              <a:ext uri="{FF2B5EF4-FFF2-40B4-BE49-F238E27FC236}">
                <a16:creationId xmlns:a16="http://schemas.microsoft.com/office/drawing/2014/main" id="{BD7CD5CB-8987-44A2-A93F-880161CE01EA}"/>
              </a:ext>
            </a:extLst>
          </p:cNvPr>
          <p:cNvGrpSpPr/>
          <p:nvPr/>
        </p:nvGrpSpPr>
        <p:grpSpPr>
          <a:xfrm>
            <a:off x="3633393" y="1407222"/>
            <a:ext cx="1121080" cy="1121080"/>
            <a:chOff x="5329200" y="1744407"/>
            <a:chExt cx="1121080" cy="1121080"/>
          </a:xfrm>
        </p:grpSpPr>
        <p:pic>
          <p:nvPicPr>
            <p:cNvPr id="37" name="Grafik 36" descr="Bærbar computer med massiv udfyldning">
              <a:extLst>
                <a:ext uri="{FF2B5EF4-FFF2-40B4-BE49-F238E27FC236}">
                  <a16:creationId xmlns:a16="http://schemas.microsoft.com/office/drawing/2014/main" id="{5B0D3404-4A33-4060-AF2C-16842E89F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29200" y="1744407"/>
              <a:ext cx="1121080" cy="1121080"/>
            </a:xfrm>
            <a:prstGeom prst="rect">
              <a:avLst/>
            </a:prstGeom>
          </p:spPr>
        </p:pic>
        <p:pic>
          <p:nvPicPr>
            <p:cNvPr id="38" name="Grafik 37" descr="Sparegris med massiv udfyldning">
              <a:extLst>
                <a:ext uri="{FF2B5EF4-FFF2-40B4-BE49-F238E27FC236}">
                  <a16:creationId xmlns:a16="http://schemas.microsoft.com/office/drawing/2014/main" id="{BE106048-98CF-45EB-B88F-30A7858C2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22519" y="1996024"/>
              <a:ext cx="535487" cy="535487"/>
            </a:xfrm>
            <a:prstGeom prst="rect">
              <a:avLst/>
            </a:prstGeom>
          </p:spPr>
        </p:pic>
      </p:grpSp>
      <p:grpSp>
        <p:nvGrpSpPr>
          <p:cNvPr id="39" name="Gruppe 38">
            <a:extLst>
              <a:ext uri="{FF2B5EF4-FFF2-40B4-BE49-F238E27FC236}">
                <a16:creationId xmlns:a16="http://schemas.microsoft.com/office/drawing/2014/main" id="{7D28B691-CB2F-46A7-BD91-67302FCAB3F7}"/>
              </a:ext>
            </a:extLst>
          </p:cNvPr>
          <p:cNvGrpSpPr/>
          <p:nvPr/>
        </p:nvGrpSpPr>
        <p:grpSpPr>
          <a:xfrm>
            <a:off x="6250761" y="1416150"/>
            <a:ext cx="1121080" cy="1121080"/>
            <a:chOff x="5231080" y="3056351"/>
            <a:chExt cx="914400" cy="914400"/>
          </a:xfrm>
        </p:grpSpPr>
        <p:pic>
          <p:nvPicPr>
            <p:cNvPr id="40" name="Grafik 39" descr="Kvinde med stok med massiv udfyldning">
              <a:extLst>
                <a:ext uri="{FF2B5EF4-FFF2-40B4-BE49-F238E27FC236}">
                  <a16:creationId xmlns:a16="http://schemas.microsoft.com/office/drawing/2014/main" id="{006480CF-578B-4BB9-8528-4A2302123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41412" y="3321798"/>
              <a:ext cx="317014" cy="317014"/>
            </a:xfrm>
            <a:prstGeom prst="rect">
              <a:avLst/>
            </a:prstGeom>
          </p:spPr>
        </p:pic>
        <p:pic>
          <p:nvPicPr>
            <p:cNvPr id="43" name="Grafik 42" descr="Bærbar computer med massiv udfyldning">
              <a:extLst>
                <a:ext uri="{FF2B5EF4-FFF2-40B4-BE49-F238E27FC236}">
                  <a16:creationId xmlns:a16="http://schemas.microsoft.com/office/drawing/2014/main" id="{2AA133B1-30F8-409D-899C-17992C5A8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31080" y="3056351"/>
              <a:ext cx="914400" cy="914400"/>
            </a:xfrm>
            <a:prstGeom prst="rect">
              <a:avLst/>
            </a:prstGeom>
          </p:spPr>
        </p:pic>
      </p:grpSp>
      <p:cxnSp>
        <p:nvCxnSpPr>
          <p:cNvPr id="44" name="Lige pilforbindelse 43">
            <a:extLst>
              <a:ext uri="{FF2B5EF4-FFF2-40B4-BE49-F238E27FC236}">
                <a16:creationId xmlns:a16="http://schemas.microsoft.com/office/drawing/2014/main" id="{9235F478-76F2-43E2-A948-D1012DF9D0DC}"/>
              </a:ext>
            </a:extLst>
          </p:cNvPr>
          <p:cNvCxnSpPr>
            <a:cxnSpLocks/>
          </p:cNvCxnSpPr>
          <p:nvPr/>
        </p:nvCxnSpPr>
        <p:spPr bwMode="auto">
          <a:xfrm>
            <a:off x="2824648" y="1976690"/>
            <a:ext cx="876279" cy="0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5" name="Lige pilforbindelse 44">
            <a:extLst>
              <a:ext uri="{FF2B5EF4-FFF2-40B4-BE49-F238E27FC236}">
                <a16:creationId xmlns:a16="http://schemas.microsoft.com/office/drawing/2014/main" id="{136E3393-7075-4032-84EA-EB3E5284C7B1}"/>
              </a:ext>
            </a:extLst>
          </p:cNvPr>
          <p:cNvCxnSpPr>
            <a:cxnSpLocks/>
          </p:cNvCxnSpPr>
          <p:nvPr/>
        </p:nvCxnSpPr>
        <p:spPr bwMode="auto">
          <a:xfrm flipV="1">
            <a:off x="4811039" y="1961587"/>
            <a:ext cx="1434860" cy="6175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46" name="Grafik 45" descr="Indbakke flueben med massiv udfyldning">
            <a:extLst>
              <a:ext uri="{FF2B5EF4-FFF2-40B4-BE49-F238E27FC236}">
                <a16:creationId xmlns:a16="http://schemas.microsoft.com/office/drawing/2014/main" id="{43554897-776D-4773-8A4C-0D60C8C7B83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78121" y="1214199"/>
            <a:ext cx="328446" cy="328446"/>
          </a:xfrm>
          <a:prstGeom prst="rect">
            <a:avLst/>
          </a:prstGeom>
        </p:spPr>
      </p:pic>
      <p:cxnSp>
        <p:nvCxnSpPr>
          <p:cNvPr id="47" name="Lige pilforbindelse 46">
            <a:extLst>
              <a:ext uri="{FF2B5EF4-FFF2-40B4-BE49-F238E27FC236}">
                <a16:creationId xmlns:a16="http://schemas.microsoft.com/office/drawing/2014/main" id="{821D9B6A-B1A7-43F6-A577-75F0686B69CD}"/>
              </a:ext>
            </a:extLst>
          </p:cNvPr>
          <p:cNvCxnSpPr>
            <a:cxnSpLocks/>
            <a:endCxn id="46" idx="1"/>
          </p:cNvCxnSpPr>
          <p:nvPr/>
        </p:nvCxnSpPr>
        <p:spPr bwMode="auto">
          <a:xfrm flipV="1">
            <a:off x="7453952" y="1378422"/>
            <a:ext cx="924169" cy="389296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48" name="Picture 2" descr="Betingelser &amp; Vilkår">
            <a:extLst>
              <a:ext uri="{FF2B5EF4-FFF2-40B4-BE49-F238E27FC236}">
                <a16:creationId xmlns:a16="http://schemas.microsoft.com/office/drawing/2014/main" id="{C80AF2D5-2E95-4B6A-8775-4AFED4CC7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9415" y="1156132"/>
            <a:ext cx="591085" cy="7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kstfelt 54">
            <a:extLst>
              <a:ext uri="{FF2B5EF4-FFF2-40B4-BE49-F238E27FC236}">
                <a16:creationId xmlns:a16="http://schemas.microsoft.com/office/drawing/2014/main" id="{1EE7476A-026B-42BA-B3ED-61A984D7EA39}"/>
              </a:ext>
            </a:extLst>
          </p:cNvPr>
          <p:cNvSpPr txBox="1"/>
          <p:nvPr/>
        </p:nvSpPr>
        <p:spPr>
          <a:xfrm>
            <a:off x="271926" y="1213880"/>
            <a:ext cx="1909345" cy="699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da-DK" sz="1200" b="1" dirty="0">
                <a:latin typeface="Helvetica" pitchFamily="2" charset="0"/>
                <a:cs typeface="Arial"/>
              </a:rPr>
              <a:t>Trin 1 </a:t>
            </a:r>
            <a:r>
              <a:rPr lang="da-DK" sz="1200" dirty="0">
                <a:latin typeface="Helvetica" pitchFamily="2" charset="0"/>
                <a:cs typeface="Arial"/>
              </a:rPr>
              <a:t>(løsning på den korte bane)</a:t>
            </a:r>
          </a:p>
        </p:txBody>
      </p:sp>
      <p:sp>
        <p:nvSpPr>
          <p:cNvPr id="56" name="Tekstfelt 55">
            <a:extLst>
              <a:ext uri="{FF2B5EF4-FFF2-40B4-BE49-F238E27FC236}">
                <a16:creationId xmlns:a16="http://schemas.microsoft.com/office/drawing/2014/main" id="{AFDD3F91-6EEB-415B-8F2B-BD49744974DC}"/>
              </a:ext>
            </a:extLst>
          </p:cNvPr>
          <p:cNvSpPr txBox="1"/>
          <p:nvPr/>
        </p:nvSpPr>
        <p:spPr>
          <a:xfrm>
            <a:off x="8411112" y="3549777"/>
            <a:ext cx="845051" cy="3184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da-DK" sz="1200" dirty="0">
                <a:latin typeface="Helvetica" pitchFamily="2" charset="0"/>
                <a:cs typeface="Arial"/>
              </a:rPr>
              <a:t>EAN 1</a:t>
            </a:r>
          </a:p>
        </p:txBody>
      </p:sp>
      <p:sp>
        <p:nvSpPr>
          <p:cNvPr id="57" name="Tekstfelt 56">
            <a:extLst>
              <a:ext uri="{FF2B5EF4-FFF2-40B4-BE49-F238E27FC236}">
                <a16:creationId xmlns:a16="http://schemas.microsoft.com/office/drawing/2014/main" id="{A70C28A2-F557-4031-B020-0C1CC555DC1E}"/>
              </a:ext>
            </a:extLst>
          </p:cNvPr>
          <p:cNvSpPr txBox="1"/>
          <p:nvPr/>
        </p:nvSpPr>
        <p:spPr>
          <a:xfrm>
            <a:off x="8422813" y="4169523"/>
            <a:ext cx="845051" cy="3184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da-DK" sz="1200" dirty="0">
                <a:latin typeface="Helvetica" pitchFamily="2" charset="0"/>
                <a:cs typeface="Arial"/>
              </a:rPr>
              <a:t>EAN 2</a:t>
            </a:r>
          </a:p>
        </p:txBody>
      </p:sp>
      <p:sp>
        <p:nvSpPr>
          <p:cNvPr id="58" name="Tekstfelt 57">
            <a:extLst>
              <a:ext uri="{FF2B5EF4-FFF2-40B4-BE49-F238E27FC236}">
                <a16:creationId xmlns:a16="http://schemas.microsoft.com/office/drawing/2014/main" id="{4AE1E4D3-A13D-4766-8B78-3B48C458CB2C}"/>
              </a:ext>
            </a:extLst>
          </p:cNvPr>
          <p:cNvSpPr txBox="1"/>
          <p:nvPr/>
        </p:nvSpPr>
        <p:spPr>
          <a:xfrm>
            <a:off x="8436135" y="4768071"/>
            <a:ext cx="845051" cy="3184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da-DK" sz="1200" dirty="0">
                <a:latin typeface="Helvetica" pitchFamily="2" charset="0"/>
                <a:cs typeface="Arial"/>
              </a:rPr>
              <a:t>EAN 3</a:t>
            </a:r>
          </a:p>
        </p:txBody>
      </p:sp>
      <p:sp>
        <p:nvSpPr>
          <p:cNvPr id="59" name="Tekstfelt 58">
            <a:extLst>
              <a:ext uri="{FF2B5EF4-FFF2-40B4-BE49-F238E27FC236}">
                <a16:creationId xmlns:a16="http://schemas.microsoft.com/office/drawing/2014/main" id="{65F23486-4B40-4A1B-A3CF-C1BB2307DBB4}"/>
              </a:ext>
            </a:extLst>
          </p:cNvPr>
          <p:cNvSpPr txBox="1"/>
          <p:nvPr/>
        </p:nvSpPr>
        <p:spPr>
          <a:xfrm>
            <a:off x="7416308" y="1832422"/>
            <a:ext cx="1638837" cy="10295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da-DK" sz="1200" dirty="0">
                <a:latin typeface="Helvetica" pitchFamily="2" charset="0"/>
                <a:cs typeface="Arial"/>
              </a:rPr>
              <a:t>Opgavetitel (EAN 1)</a:t>
            </a:r>
          </a:p>
          <a:p>
            <a:r>
              <a:rPr lang="da-DK" sz="1200" dirty="0">
                <a:latin typeface="Helvetica" pitchFamily="2" charset="0"/>
                <a:cs typeface="Arial"/>
              </a:rPr>
              <a:t>Opgavetitel (EAN 1)</a:t>
            </a:r>
          </a:p>
          <a:p>
            <a:r>
              <a:rPr lang="da-DK" sz="1200" dirty="0">
                <a:latin typeface="Helvetica" pitchFamily="2" charset="0"/>
                <a:cs typeface="Arial"/>
              </a:rPr>
              <a:t>Opgavetitel (EAN 2)</a:t>
            </a:r>
          </a:p>
          <a:p>
            <a:r>
              <a:rPr lang="da-DK" sz="1200" dirty="0">
                <a:latin typeface="Helvetica" pitchFamily="2" charset="0"/>
                <a:cs typeface="Arial"/>
              </a:rPr>
              <a:t>Opgavetitel (EAN 3)</a:t>
            </a:r>
          </a:p>
          <a:p>
            <a:r>
              <a:rPr lang="da-DK" sz="1200" dirty="0">
                <a:latin typeface="Helvetica" pitchFamily="2" charset="0"/>
                <a:cs typeface="Arial"/>
              </a:rPr>
              <a:t>Opgavetitel (EAN 3)</a:t>
            </a:r>
          </a:p>
          <a:p>
            <a:endParaRPr lang="da-DK" sz="1200" dirty="0">
              <a:latin typeface="Helvetica" pitchFamily="2" charset="0"/>
              <a:cs typeface="Arial"/>
            </a:endParaRPr>
          </a:p>
        </p:txBody>
      </p:sp>
      <p:sp>
        <p:nvSpPr>
          <p:cNvPr id="60" name="Tekstfelt 59">
            <a:extLst>
              <a:ext uri="{FF2B5EF4-FFF2-40B4-BE49-F238E27FC236}">
                <a16:creationId xmlns:a16="http://schemas.microsoft.com/office/drawing/2014/main" id="{D38CCEAA-3363-4F40-9523-2390F1E02657}"/>
              </a:ext>
            </a:extLst>
          </p:cNvPr>
          <p:cNvSpPr txBox="1"/>
          <p:nvPr/>
        </p:nvSpPr>
        <p:spPr>
          <a:xfrm>
            <a:off x="7371841" y="987340"/>
            <a:ext cx="1500233" cy="3338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da-DK" sz="1200" b="1" dirty="0">
                <a:latin typeface="Helvetica" pitchFamily="2" charset="0"/>
                <a:cs typeface="Arial"/>
              </a:rPr>
              <a:t>Sortering på titel</a:t>
            </a:r>
          </a:p>
        </p:txBody>
      </p:sp>
      <p:sp>
        <p:nvSpPr>
          <p:cNvPr id="62" name="Tekstfelt 61">
            <a:extLst>
              <a:ext uri="{FF2B5EF4-FFF2-40B4-BE49-F238E27FC236}">
                <a16:creationId xmlns:a16="http://schemas.microsoft.com/office/drawing/2014/main" id="{0F66ECE9-C951-40E1-853C-28D7273FB72B}"/>
              </a:ext>
            </a:extLst>
          </p:cNvPr>
          <p:cNvSpPr txBox="1"/>
          <p:nvPr/>
        </p:nvSpPr>
        <p:spPr>
          <a:xfrm>
            <a:off x="7190927" y="3124921"/>
            <a:ext cx="1909345" cy="4489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da-DK" sz="1200" b="1" dirty="0">
                <a:latin typeface="Helvetica" pitchFamily="2" charset="0"/>
                <a:cs typeface="Arial"/>
              </a:rPr>
              <a:t>Fordeling til forskellige opgavepakker</a:t>
            </a:r>
          </a:p>
        </p:txBody>
      </p:sp>
    </p:spTree>
    <p:extLst>
      <p:ext uri="{BB962C8B-B14F-4D97-AF65-F5344CB8AC3E}">
        <p14:creationId xmlns:p14="http://schemas.microsoft.com/office/powerpoint/2010/main" val="301416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FE5B5-2FBF-B503-F027-29D68D7E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Neue Haas Grotesk Text Pro" panose="020B0504020202020204" pitchFamily="34" charset="0"/>
              </a:rPr>
              <a:t>Spørgetime om </a:t>
            </a:r>
            <a:r>
              <a:rPr lang="da-DK" dirty="0" err="1">
                <a:latin typeface="Neue Haas Grotesk Text Pro" panose="020B0504020202020204" pitchFamily="34" charset="0"/>
              </a:rPr>
              <a:t>eFaktura</a:t>
            </a:r>
            <a:r>
              <a:rPr lang="da-DK" dirty="0">
                <a:latin typeface="Neue Haas Grotesk Text Pro" panose="020B0504020202020204" pitchFamily="34" charset="0"/>
              </a:rPr>
              <a:t> 2 og 3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1602120-0EC8-F249-0D86-1DAE95765F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Evalueringen af kombination af video og spørgetime var positiv.</a:t>
            </a:r>
          </a:p>
          <a:p>
            <a:r>
              <a:rPr lang="da-DK" dirty="0"/>
              <a:t>Forsøg med at indkalde 15. minutter før med link til videoen havde markant effekt på hvor mange, der havde set videoen.</a:t>
            </a:r>
          </a:p>
          <a:p>
            <a:r>
              <a:rPr lang="da-DK" dirty="0"/>
              <a:t>Vi overvejer tilsvarende ifm. kommende spørgetimer.</a:t>
            </a: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697588E-719C-2EC2-8ADF-4EDB3A5EEF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5.0.0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7" name="Pladsholder til billede 6" descr="Et billede, der indeholder luft, Luftfotografering, udendørs, Fugleperspektiv&#10;&#10;Automatisk genereret beskrivelse">
            <a:extLst>
              <a:ext uri="{FF2B5EF4-FFF2-40B4-BE49-F238E27FC236}">
                <a16:creationId xmlns:a16="http://schemas.microsoft.com/office/drawing/2014/main" id="{2BA73938-4DB8-494F-5CDE-4E3B2D92B4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7720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524157-A36A-4B23-2C5B-449BFDE5C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Piloter til release 5.0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3D6AA82-71D9-DB7E-590C-2933ECA93F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</a:t>
            </a:r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131AEFF4-E757-4AB6-949B-9BA10FDC50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493143"/>
              </p:ext>
            </p:extLst>
          </p:nvPr>
        </p:nvGraphicFramePr>
        <p:xfrm>
          <a:off x="950050" y="1611669"/>
          <a:ext cx="5081798" cy="242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628">
                  <a:extLst>
                    <a:ext uri="{9D8B030D-6E8A-4147-A177-3AD203B41FA5}">
                      <a16:colId xmlns:a16="http://schemas.microsoft.com/office/drawing/2014/main" val="3883446295"/>
                    </a:ext>
                  </a:extLst>
                </a:gridCol>
                <a:gridCol w="3180170">
                  <a:extLst>
                    <a:ext uri="{9D8B030D-6E8A-4147-A177-3AD203B41FA5}">
                      <a16:colId xmlns:a16="http://schemas.microsoft.com/office/drawing/2014/main" val="2792260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Funktionalitet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Status på piloter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689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3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 ifm. forskellige økonomisystemer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Vi har 3 piloter, som benytter Opus: Aalborg, Brønderslev og Ringsted </a:t>
                      </a:r>
                    </a:p>
                    <a:p>
                      <a:endParaRPr lang="da-DK" sz="1300" dirty="0">
                        <a:latin typeface="Neue Haas Grotesk Text Pro" panose="020B0504020202020204" pitchFamily="34" charset="0"/>
                      </a:endParaRPr>
                    </a:p>
                    <a:p>
                      <a:r>
                        <a:rPr lang="da-DK" sz="1300" b="1" u="sng" dirty="0">
                          <a:latin typeface="Neue Haas Grotesk Text Pro" panose="020B0504020202020204" pitchFamily="34" charset="0"/>
                        </a:rPr>
                        <a:t>Vi mangler for EG og Fujitsu!!</a:t>
                      </a:r>
                    </a:p>
                    <a:p>
                      <a:endParaRPr lang="da-DK" sz="1300" b="1" u="sng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209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Overførsel af MAF til selvvalgt bankkonto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Vi har ikke fået tilbagemeldinger.</a:t>
                      </a:r>
                    </a:p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Alternativt prikker vi på skulderen.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050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300" kern="1200" dirty="0">
                          <a:solidFill>
                            <a:schemeClr val="dk1"/>
                          </a:solidFill>
                          <a:effectLst/>
                          <a:latin typeface="Neue Haas Grotesk Text Pro" panose="020B0504020202020204" pitchFamily="34" charset="0"/>
                          <a:ea typeface="+mn-ea"/>
                          <a:cs typeface="+mn-cs"/>
                        </a:rPr>
                        <a:t>Boligstøttedata for KMF/MAF</a:t>
                      </a:r>
                      <a:endParaRPr lang="da-DK" sz="1300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København og Aarhus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541417"/>
                  </a:ext>
                </a:extLst>
              </a:tr>
            </a:tbl>
          </a:graphicData>
        </a:graphic>
      </p:graphicFrame>
      <p:pic>
        <p:nvPicPr>
          <p:cNvPr id="9" name="Grafik 8" descr="Kvindelig profil">
            <a:extLst>
              <a:ext uri="{FF2B5EF4-FFF2-40B4-BE49-F238E27FC236}">
                <a16:creationId xmlns:a16="http://schemas.microsoft.com/office/drawing/2014/main" id="{7988A395-FE5B-45CC-993E-0AC880D06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4948" y="2953181"/>
            <a:ext cx="914400" cy="914400"/>
          </a:xfrm>
          <a:prstGeom prst="rect">
            <a:avLst/>
          </a:prstGeom>
        </p:spPr>
      </p:pic>
      <p:pic>
        <p:nvPicPr>
          <p:cNvPr id="11" name="Grafik 10" descr="Beskyttende hånd">
            <a:extLst>
              <a:ext uri="{FF2B5EF4-FFF2-40B4-BE49-F238E27FC236}">
                <a16:creationId xmlns:a16="http://schemas.microsoft.com/office/drawing/2014/main" id="{053D6E29-58D6-4F0B-8F40-E38A89A06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61684" y="3007160"/>
            <a:ext cx="674305" cy="674305"/>
          </a:xfrm>
          <a:prstGeom prst="rect">
            <a:avLst/>
          </a:prstGeom>
        </p:spPr>
      </p:pic>
      <p:pic>
        <p:nvPicPr>
          <p:cNvPr id="7" name="Grafik 6" descr="Konfettikugle">
            <a:extLst>
              <a:ext uri="{FF2B5EF4-FFF2-40B4-BE49-F238E27FC236}">
                <a16:creationId xmlns:a16="http://schemas.microsoft.com/office/drawing/2014/main" id="{021C20C2-639B-4BF6-8B41-98D484BEB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22299" y="1966377"/>
            <a:ext cx="457200" cy="457200"/>
          </a:xfrm>
          <a:prstGeom prst="rect">
            <a:avLst/>
          </a:prstGeom>
        </p:spPr>
      </p:pic>
      <p:pic>
        <p:nvPicPr>
          <p:cNvPr id="10" name="Grafik 9" descr="Serpentiner">
            <a:extLst>
              <a:ext uri="{FF2B5EF4-FFF2-40B4-BE49-F238E27FC236}">
                <a16:creationId xmlns:a16="http://schemas.microsoft.com/office/drawing/2014/main" id="{CE5033E6-31EA-4023-BE79-288FB7724A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11430" y="3635158"/>
            <a:ext cx="484613" cy="484613"/>
          </a:xfrm>
          <a:prstGeom prst="rect">
            <a:avLst/>
          </a:prstGeom>
        </p:spPr>
      </p:pic>
      <p:pic>
        <p:nvPicPr>
          <p:cNvPr id="13" name="Grafik 12" descr="Fyrværkeri">
            <a:extLst>
              <a:ext uri="{FF2B5EF4-FFF2-40B4-BE49-F238E27FC236}">
                <a16:creationId xmlns:a16="http://schemas.microsoft.com/office/drawing/2014/main" id="{33B3062C-4EFB-4327-B4CA-3548D6B174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65250" y="1637928"/>
            <a:ext cx="656898" cy="656898"/>
          </a:xfrm>
          <a:prstGeom prst="rect">
            <a:avLst/>
          </a:prstGeom>
        </p:spPr>
      </p:pic>
      <p:grpSp>
        <p:nvGrpSpPr>
          <p:cNvPr id="17" name="Gruppe 16">
            <a:extLst>
              <a:ext uri="{FF2B5EF4-FFF2-40B4-BE49-F238E27FC236}">
                <a16:creationId xmlns:a16="http://schemas.microsoft.com/office/drawing/2014/main" id="{6727D039-814C-4E48-A41F-A3927404162A}"/>
              </a:ext>
            </a:extLst>
          </p:cNvPr>
          <p:cNvGrpSpPr/>
          <p:nvPr/>
        </p:nvGrpSpPr>
        <p:grpSpPr>
          <a:xfrm>
            <a:off x="5564380" y="2352703"/>
            <a:ext cx="3236814" cy="728284"/>
            <a:chOff x="5127443" y="2221910"/>
            <a:chExt cx="3236814" cy="728284"/>
          </a:xfrm>
        </p:grpSpPr>
        <p:sp>
          <p:nvSpPr>
            <p:cNvPr id="5" name="Pil: venstre 4">
              <a:extLst>
                <a:ext uri="{FF2B5EF4-FFF2-40B4-BE49-F238E27FC236}">
                  <a16:creationId xmlns:a16="http://schemas.microsoft.com/office/drawing/2014/main" id="{CD35D4C4-C182-42D5-86EA-4F356AB57406}"/>
                </a:ext>
              </a:extLst>
            </p:cNvPr>
            <p:cNvSpPr/>
            <p:nvPr/>
          </p:nvSpPr>
          <p:spPr>
            <a:xfrm>
              <a:off x="5127443" y="2221910"/>
              <a:ext cx="3236814" cy="728284"/>
            </a:xfrm>
            <a:prstGeom prst="leftArrow">
              <a:avLst/>
            </a:prstGeom>
            <a:solidFill>
              <a:srgbClr val="E3061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 sz="1200" b="1" dirty="0">
                <a:latin typeface="Arial"/>
                <a:cs typeface="Arial"/>
              </a:endParaRPr>
            </a:p>
          </p:txBody>
        </p:sp>
        <p:pic>
          <p:nvPicPr>
            <p:cNvPr id="16" name="Grafik 15" descr="Advarsel">
              <a:extLst>
                <a:ext uri="{FF2B5EF4-FFF2-40B4-BE49-F238E27FC236}">
                  <a16:creationId xmlns:a16="http://schemas.microsoft.com/office/drawing/2014/main" id="{D525BD9A-6AF1-41CD-A052-586DAE160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985342" y="2403546"/>
              <a:ext cx="378915" cy="378915"/>
            </a:xfrm>
            <a:prstGeom prst="rect">
              <a:avLst/>
            </a:prstGeom>
          </p:spPr>
        </p:pic>
      </p:grpSp>
      <p:pic>
        <p:nvPicPr>
          <p:cNvPr id="8" name="Grafik 7" descr="Afkrydsning">
            <a:extLst>
              <a:ext uri="{FF2B5EF4-FFF2-40B4-BE49-F238E27FC236}">
                <a16:creationId xmlns:a16="http://schemas.microsoft.com/office/drawing/2014/main" id="{3FE2D606-396B-47BF-B3F6-863AFFB6B36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8313" y="3558172"/>
            <a:ext cx="481737" cy="481737"/>
          </a:xfrm>
          <a:prstGeom prst="rect">
            <a:avLst/>
          </a:prstGeom>
        </p:spPr>
      </p:pic>
      <p:pic>
        <p:nvPicPr>
          <p:cNvPr id="14" name="Grafik 13" descr="Luk">
            <a:extLst>
              <a:ext uri="{FF2B5EF4-FFF2-40B4-BE49-F238E27FC236}">
                <a16:creationId xmlns:a16="http://schemas.microsoft.com/office/drawing/2014/main" id="{D861CEEB-EBFF-4557-A7AD-448D3039F66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84863" y="3080987"/>
            <a:ext cx="481737" cy="481737"/>
          </a:xfrm>
          <a:prstGeom prst="rect">
            <a:avLst/>
          </a:prstGeom>
        </p:spPr>
      </p:pic>
      <p:pic>
        <p:nvPicPr>
          <p:cNvPr id="18" name="Grafik 17" descr="Luk">
            <a:extLst>
              <a:ext uri="{FF2B5EF4-FFF2-40B4-BE49-F238E27FC236}">
                <a16:creationId xmlns:a16="http://schemas.microsoft.com/office/drawing/2014/main" id="{1C10D5F9-1F6D-40B4-BDA3-F16D59CB7C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0042" y="1966377"/>
            <a:ext cx="481737" cy="48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0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Et billede, der indeholder bygning, Kompositmateriale, undergrundsbane, indendørs&#10;&#10;Automatisk genereret beskrivelse">
            <a:extLst>
              <a:ext uri="{FF2B5EF4-FFF2-40B4-BE49-F238E27FC236}">
                <a16:creationId xmlns:a16="http://schemas.microsoft.com/office/drawing/2014/main" id="{8D86721D-8877-935B-59FB-2F06A648C0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590940C-7087-A67D-8CB4-9A628E24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Piloter til release 5.0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d. 25.3 til 12.4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0B215CF-1A93-16FB-FB1A-A06E6E3DFD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Skriv til </a:t>
            </a:r>
            <a:r>
              <a:rPr lang="da-DK" dirty="0">
                <a:hlinkClick r:id="rId3"/>
              </a:rPr>
              <a:t>KP@kombit.dk</a:t>
            </a:r>
            <a:r>
              <a:rPr lang="da-DK" dirty="0"/>
              <a:t>, hvis I gerne vil deltage som piloter!</a:t>
            </a:r>
          </a:p>
          <a:p>
            <a:r>
              <a:rPr lang="da-DK" dirty="0"/>
              <a:t>Noter i mailen hvad I kan bidrage til af nedenstående samt evt. OBS-punkter ved at deltage. </a:t>
            </a:r>
          </a:p>
          <a:p>
            <a:r>
              <a:rPr lang="da-DK" dirty="0"/>
              <a:t>Stil evt. også alle de spørgsmål og forbehold, I måtte have, så vi kan starte dialogen om afprøvningen.</a:t>
            </a:r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C7D9A76-AA3A-A8B4-6450-7DB5C8ED71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5.0.0</a:t>
            </a:r>
          </a:p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EAC309FC-9CC1-3586-04B5-068371B80B9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08FE05A5-EA9C-85C9-1E44-D9C1ACBC7E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018296"/>
              </p:ext>
            </p:extLst>
          </p:nvPr>
        </p:nvGraphicFramePr>
        <p:xfrm>
          <a:off x="1" y="2577996"/>
          <a:ext cx="9143999" cy="223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628">
                  <a:extLst>
                    <a:ext uri="{9D8B030D-6E8A-4147-A177-3AD203B41FA5}">
                      <a16:colId xmlns:a16="http://schemas.microsoft.com/office/drawing/2014/main" val="3883446295"/>
                    </a:ext>
                  </a:extLst>
                </a:gridCol>
                <a:gridCol w="3180170">
                  <a:extLst>
                    <a:ext uri="{9D8B030D-6E8A-4147-A177-3AD203B41FA5}">
                      <a16:colId xmlns:a16="http://schemas.microsoft.com/office/drawing/2014/main" val="2792260607"/>
                    </a:ext>
                  </a:extLst>
                </a:gridCol>
                <a:gridCol w="4062201">
                  <a:extLst>
                    <a:ext uri="{9D8B030D-6E8A-4147-A177-3AD203B41FA5}">
                      <a16:colId xmlns:a16="http://schemas.microsoft.com/office/drawing/2014/main" val="34069311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Funktionalitet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Kriterie for at blive pilot: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Hvordan pilotafprøves?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689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3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 ifm. forskellige økonomisystemer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At I ønsker at benytte de nye muligheder med at modtage og behandle </a:t>
                      </a:r>
                      <a:r>
                        <a:rPr lang="da-DK" sz="13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 i KP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Funktionaliteten tages gradvist i brug.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209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Overførsel af MAF til selvvalgt bankkonto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At I ønsker at benytte en anden bankkonto til MAF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V</a:t>
                      </a:r>
                      <a:r>
                        <a:rPr lang="da-DK" sz="1300" kern="1200" dirty="0">
                          <a:solidFill>
                            <a:schemeClr val="dk1"/>
                          </a:solidFill>
                          <a:effectLst/>
                          <a:latin typeface="Neue Haas Grotesk Text Pro" panose="020B0504020202020204" pitchFamily="34" charset="0"/>
                          <a:ea typeface="+mn-ea"/>
                          <a:cs typeface="+mn-cs"/>
                        </a:rPr>
                        <a:t>erificere testkørsel med 1 kr. Sker i økonomisystem og rapport fra KP. </a:t>
                      </a:r>
                      <a:endParaRPr lang="da-DK" sz="1300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050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300" kern="1200" dirty="0">
                          <a:solidFill>
                            <a:schemeClr val="dk1"/>
                          </a:solidFill>
                          <a:effectLst/>
                          <a:latin typeface="Neue Haas Grotesk Text Pro" panose="020B0504020202020204" pitchFamily="34" charset="0"/>
                          <a:ea typeface="+mn-ea"/>
                          <a:cs typeface="+mn-cs"/>
                        </a:rPr>
                        <a:t>Boligstøttedata for KMF/MAF</a:t>
                      </a:r>
                      <a:endParaRPr lang="da-DK" sz="1300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At I har medarbejder, som kan være behjælpelig med sammenligning af data.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300" dirty="0">
                          <a:latin typeface="Neue Haas Grotesk Text Pro" panose="020B0504020202020204" pitchFamily="34" charset="0"/>
                        </a:rPr>
                        <a:t>Sammenligning af data fra UDKBO og KP. (Detaljerapport, Sagstyperapport og KMF Sumrapport)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541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8585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Et billede, der indeholder computer, person, bærbar, indendørs&#10;&#10;Automatisk genereret beskrivelse">
            <a:extLst>
              <a:ext uri="{FF2B5EF4-FFF2-40B4-BE49-F238E27FC236}">
                <a16:creationId xmlns:a16="http://schemas.microsoft.com/office/drawing/2014/main" id="{CB53E612-59A3-435F-BEE9-2BBF45A308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EFA8C66-BB20-42FF-A6BB-512CFADFE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Demo af </a:t>
            </a:r>
            <a:r>
              <a:rPr lang="da-DK" dirty="0" err="1"/>
              <a:t>eFaktura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D682341-3FE6-44EA-80A8-03AFF94E3F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/>
              <a:t>Automatisk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583D1149-3B6C-42AB-AA1E-12D192DF30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4100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CF6D5-48E7-6640-8C47-B3878D9BE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Overordnet flow for </a:t>
            </a:r>
            <a:r>
              <a:rPr lang="da-DK" dirty="0" err="1"/>
              <a:t>eFaktura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Faktura, kreditnota og rykker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3669C3E-21B0-927B-284D-F9DF6B2FE1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Demo af </a:t>
            </a:r>
            <a:r>
              <a:rPr lang="da-DK" dirty="0" err="1"/>
              <a:t>eFaktura</a:t>
            </a:r>
            <a:endParaRPr lang="da-DK" dirty="0"/>
          </a:p>
        </p:txBody>
      </p:sp>
      <p:pic>
        <p:nvPicPr>
          <p:cNvPr id="5" name="Grafik 4" descr="Sækkevogn med massiv udfyldning">
            <a:extLst>
              <a:ext uri="{FF2B5EF4-FFF2-40B4-BE49-F238E27FC236}">
                <a16:creationId xmlns:a16="http://schemas.microsoft.com/office/drawing/2014/main" id="{DE78863F-5A8B-C1A4-3E40-850240475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006" y="2006100"/>
            <a:ext cx="914400" cy="914400"/>
          </a:xfrm>
          <a:prstGeom prst="rect">
            <a:avLst/>
          </a:prstGeom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A49A0D2E-E36D-A463-AF37-27252C34289C}"/>
              </a:ext>
            </a:extLst>
          </p:cNvPr>
          <p:cNvGrpSpPr/>
          <p:nvPr/>
        </p:nvGrpSpPr>
        <p:grpSpPr>
          <a:xfrm>
            <a:off x="2851030" y="1893832"/>
            <a:ext cx="1121080" cy="1121080"/>
            <a:chOff x="5329200" y="1744407"/>
            <a:chExt cx="1121080" cy="1121080"/>
          </a:xfrm>
        </p:grpSpPr>
        <p:pic>
          <p:nvPicPr>
            <p:cNvPr id="9" name="Grafik 8" descr="Bærbar computer med massiv udfyldning">
              <a:extLst>
                <a:ext uri="{FF2B5EF4-FFF2-40B4-BE49-F238E27FC236}">
                  <a16:creationId xmlns:a16="http://schemas.microsoft.com/office/drawing/2014/main" id="{2F99A983-A41A-C6F7-47B2-B5E6DEBF6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29200" y="1744407"/>
              <a:ext cx="1121080" cy="1121080"/>
            </a:xfrm>
            <a:prstGeom prst="rect">
              <a:avLst/>
            </a:prstGeom>
          </p:spPr>
        </p:pic>
        <p:pic>
          <p:nvPicPr>
            <p:cNvPr id="11" name="Grafik 10" descr="Sparegris med massiv udfyldning">
              <a:extLst>
                <a:ext uri="{FF2B5EF4-FFF2-40B4-BE49-F238E27FC236}">
                  <a16:creationId xmlns:a16="http://schemas.microsoft.com/office/drawing/2014/main" id="{9A8F2525-7600-4B56-4A52-5B061488F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22519" y="1996024"/>
              <a:ext cx="535487" cy="535487"/>
            </a:xfrm>
            <a:prstGeom prst="rect">
              <a:avLst/>
            </a:prstGeom>
          </p:spPr>
        </p:pic>
      </p:grp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2DD12535-924A-0F54-16A4-B05F8DF47108}"/>
              </a:ext>
            </a:extLst>
          </p:cNvPr>
          <p:cNvGrpSpPr/>
          <p:nvPr/>
        </p:nvGrpSpPr>
        <p:grpSpPr>
          <a:xfrm>
            <a:off x="5956291" y="1902760"/>
            <a:ext cx="1121080" cy="1121080"/>
            <a:chOff x="5231080" y="3056351"/>
            <a:chExt cx="914400" cy="914400"/>
          </a:xfrm>
        </p:grpSpPr>
        <p:pic>
          <p:nvPicPr>
            <p:cNvPr id="7" name="Grafik 6" descr="Kvinde med stok med massiv udfyldning">
              <a:extLst>
                <a:ext uri="{FF2B5EF4-FFF2-40B4-BE49-F238E27FC236}">
                  <a16:creationId xmlns:a16="http://schemas.microsoft.com/office/drawing/2014/main" id="{3615F00E-AF72-20D7-0359-C706AF346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41412" y="3321798"/>
              <a:ext cx="317014" cy="317014"/>
            </a:xfrm>
            <a:prstGeom prst="rect">
              <a:avLst/>
            </a:prstGeom>
          </p:spPr>
        </p:pic>
        <p:pic>
          <p:nvPicPr>
            <p:cNvPr id="12" name="Grafik 11" descr="Bærbar computer med massiv udfyldning">
              <a:extLst>
                <a:ext uri="{FF2B5EF4-FFF2-40B4-BE49-F238E27FC236}">
                  <a16:creationId xmlns:a16="http://schemas.microsoft.com/office/drawing/2014/main" id="{43097CAC-364D-856E-9AF5-2B41C4A6B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31080" y="3056351"/>
              <a:ext cx="914400" cy="914400"/>
            </a:xfrm>
            <a:prstGeom prst="rect">
              <a:avLst/>
            </a:prstGeom>
          </p:spPr>
        </p:pic>
      </p:grp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87360538-9402-75D0-9522-63CCDB0E9496}"/>
              </a:ext>
            </a:extLst>
          </p:cNvPr>
          <p:cNvCxnSpPr>
            <a:cxnSpLocks/>
          </p:cNvCxnSpPr>
          <p:nvPr/>
        </p:nvCxnSpPr>
        <p:spPr bwMode="auto">
          <a:xfrm>
            <a:off x="2042285" y="2463300"/>
            <a:ext cx="876279" cy="0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E4591228-4BA7-C890-B52D-ED52A8DD1E6B}"/>
              </a:ext>
            </a:extLst>
          </p:cNvPr>
          <p:cNvCxnSpPr>
            <a:cxnSpLocks/>
          </p:cNvCxnSpPr>
          <p:nvPr/>
        </p:nvCxnSpPr>
        <p:spPr bwMode="auto">
          <a:xfrm flipV="1">
            <a:off x="4060312" y="1946037"/>
            <a:ext cx="1434860" cy="6175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3" name="Grafik 22" descr="Skriveplade blandet med massiv udfyldning">
            <a:extLst>
              <a:ext uri="{FF2B5EF4-FFF2-40B4-BE49-F238E27FC236}">
                <a16:creationId xmlns:a16="http://schemas.microsoft.com/office/drawing/2014/main" id="{8C70CCBD-B2FE-6A71-A57A-C5E2A1E12E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20103" y="1485503"/>
            <a:ext cx="699109" cy="699109"/>
          </a:xfrm>
          <a:prstGeom prst="rect">
            <a:avLst/>
          </a:prstGeom>
        </p:spPr>
      </p:pic>
      <p:cxnSp>
        <p:nvCxnSpPr>
          <p:cNvPr id="24" name="Lige pilforbindelse 23">
            <a:extLst>
              <a:ext uri="{FF2B5EF4-FFF2-40B4-BE49-F238E27FC236}">
                <a16:creationId xmlns:a16="http://schemas.microsoft.com/office/drawing/2014/main" id="{7A1D8B85-6DDE-B573-532B-91C61208BD3C}"/>
              </a:ext>
            </a:extLst>
          </p:cNvPr>
          <p:cNvCxnSpPr>
            <a:cxnSpLocks/>
          </p:cNvCxnSpPr>
          <p:nvPr/>
        </p:nvCxnSpPr>
        <p:spPr bwMode="auto">
          <a:xfrm flipH="1">
            <a:off x="4089745" y="2296505"/>
            <a:ext cx="1754981" cy="0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" name="Lige pilforbindelse 26">
            <a:extLst>
              <a:ext uri="{FF2B5EF4-FFF2-40B4-BE49-F238E27FC236}">
                <a16:creationId xmlns:a16="http://schemas.microsoft.com/office/drawing/2014/main" id="{7139B3AC-54F1-8437-2220-A2683B33A8F9}"/>
              </a:ext>
            </a:extLst>
          </p:cNvPr>
          <p:cNvCxnSpPr>
            <a:cxnSpLocks/>
          </p:cNvCxnSpPr>
          <p:nvPr/>
        </p:nvCxnSpPr>
        <p:spPr bwMode="auto">
          <a:xfrm flipH="1">
            <a:off x="4089745" y="2473957"/>
            <a:ext cx="1754981" cy="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" name="Tekstfelt 27">
            <a:extLst>
              <a:ext uri="{FF2B5EF4-FFF2-40B4-BE49-F238E27FC236}">
                <a16:creationId xmlns:a16="http://schemas.microsoft.com/office/drawing/2014/main" id="{B5D79726-4D13-EAAB-94F9-206060222B77}"/>
              </a:ext>
            </a:extLst>
          </p:cNvPr>
          <p:cNvSpPr txBox="1"/>
          <p:nvPr/>
        </p:nvSpPr>
        <p:spPr>
          <a:xfrm>
            <a:off x="5956292" y="2850106"/>
            <a:ext cx="1121080" cy="377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900" dirty="0">
                <a:latin typeface="Helvetica" pitchFamily="2" charset="0"/>
                <a:cs typeface="Arial"/>
              </a:rPr>
              <a:t>Registrering på fakturafanen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D787589E-B2A7-C1B8-4C44-AC8D47FF04B8}"/>
              </a:ext>
            </a:extLst>
          </p:cNvPr>
          <p:cNvSpPr txBox="1"/>
          <p:nvPr/>
        </p:nvSpPr>
        <p:spPr>
          <a:xfrm>
            <a:off x="2550253" y="2821989"/>
            <a:ext cx="1572628" cy="403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900" dirty="0">
                <a:latin typeface="Helvetica" pitchFamily="2" charset="0"/>
                <a:cs typeface="Arial"/>
              </a:rPr>
              <a:t>Registrering og evt. bogføring pba. svar fra KP.</a:t>
            </a:r>
            <a:br>
              <a:rPr lang="da-DK" sz="900" dirty="0">
                <a:latin typeface="Helvetica" pitchFamily="2" charset="0"/>
                <a:cs typeface="Arial"/>
              </a:rPr>
            </a:br>
            <a:endParaRPr lang="da-DK" sz="900" dirty="0">
              <a:latin typeface="Helvetica" pitchFamily="2" charset="0"/>
              <a:cs typeface="Arial"/>
            </a:endParaRP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2B50A85F-9229-2F35-52DD-EB2CED0936A5}"/>
              </a:ext>
            </a:extLst>
          </p:cNvPr>
          <p:cNvSpPr txBox="1"/>
          <p:nvPr/>
        </p:nvSpPr>
        <p:spPr>
          <a:xfrm>
            <a:off x="4135404" y="2573620"/>
            <a:ext cx="1745127" cy="699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900" dirty="0">
                <a:solidFill>
                  <a:srgbClr val="FF0000"/>
                </a:solidFill>
                <a:latin typeface="Helvetica" pitchFamily="2" charset="0"/>
                <a:cs typeface="Arial"/>
              </a:rPr>
              <a:t>Afvisning </a:t>
            </a:r>
            <a:r>
              <a:rPr lang="da-DK" sz="900" dirty="0">
                <a:latin typeface="Helvetica" pitchFamily="2" charset="0"/>
                <a:cs typeface="Arial"/>
              </a:rPr>
              <a:t>eller</a:t>
            </a:r>
            <a:r>
              <a:rPr lang="da-DK" sz="900" dirty="0">
                <a:solidFill>
                  <a:srgbClr val="FF0000"/>
                </a:solidFill>
                <a:latin typeface="Helvetica" pitchFamily="2" charset="0"/>
                <a:cs typeface="Arial"/>
              </a:rPr>
              <a:t> </a:t>
            </a:r>
            <a:r>
              <a:rPr lang="da-DK" sz="900" dirty="0">
                <a:solidFill>
                  <a:srgbClr val="00B050"/>
                </a:solidFill>
                <a:latin typeface="Helvetica" pitchFamily="2" charset="0"/>
                <a:cs typeface="Arial"/>
              </a:rPr>
              <a:t>Godkendelse </a:t>
            </a:r>
            <a:r>
              <a:rPr lang="da-DK" sz="900" dirty="0">
                <a:latin typeface="Helvetica" pitchFamily="2" charset="0"/>
                <a:cs typeface="Arial"/>
              </a:rPr>
              <a:t>pba. automatisk eller manuel sagsbehandling.</a:t>
            </a:r>
          </a:p>
        </p:txBody>
      </p:sp>
      <p:cxnSp>
        <p:nvCxnSpPr>
          <p:cNvPr id="37" name="Lige pilforbindelse 36">
            <a:extLst>
              <a:ext uri="{FF2B5EF4-FFF2-40B4-BE49-F238E27FC236}">
                <a16:creationId xmlns:a16="http://schemas.microsoft.com/office/drawing/2014/main" id="{134A26E1-66C9-B8EF-FAA7-A329CC514C06}"/>
              </a:ext>
            </a:extLst>
          </p:cNvPr>
          <p:cNvCxnSpPr>
            <a:cxnSpLocks/>
          </p:cNvCxnSpPr>
          <p:nvPr/>
        </p:nvCxnSpPr>
        <p:spPr bwMode="auto">
          <a:xfrm flipH="1">
            <a:off x="4060312" y="1741358"/>
            <a:ext cx="1498948" cy="0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41" name="Grafik 40" descr="Indbakke flueben med massiv udfyldning">
            <a:extLst>
              <a:ext uri="{FF2B5EF4-FFF2-40B4-BE49-F238E27FC236}">
                <a16:creationId xmlns:a16="http://schemas.microsoft.com/office/drawing/2014/main" id="{ACF7913F-6232-8307-145B-83E1D31661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13865" y="1787046"/>
            <a:ext cx="328446" cy="328446"/>
          </a:xfrm>
          <a:prstGeom prst="rect">
            <a:avLst/>
          </a:prstGeom>
        </p:spPr>
      </p:pic>
      <p:cxnSp>
        <p:nvCxnSpPr>
          <p:cNvPr id="42" name="Lige pilforbindelse 41">
            <a:extLst>
              <a:ext uri="{FF2B5EF4-FFF2-40B4-BE49-F238E27FC236}">
                <a16:creationId xmlns:a16="http://schemas.microsoft.com/office/drawing/2014/main" id="{B76A7F17-B3CE-2EDB-D365-D89AD77C612C}"/>
              </a:ext>
            </a:extLst>
          </p:cNvPr>
          <p:cNvCxnSpPr>
            <a:cxnSpLocks/>
            <a:endCxn id="41" idx="1"/>
          </p:cNvCxnSpPr>
          <p:nvPr/>
        </p:nvCxnSpPr>
        <p:spPr bwMode="auto">
          <a:xfrm>
            <a:off x="6270041" y="1951269"/>
            <a:ext cx="243824" cy="0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47" name="Grafik 46" descr="Enkelt tandhjul med massiv udfyldning">
            <a:extLst>
              <a:ext uri="{FF2B5EF4-FFF2-40B4-BE49-F238E27FC236}">
                <a16:creationId xmlns:a16="http://schemas.microsoft.com/office/drawing/2014/main" id="{DA8D79C3-84B7-2EB5-0891-F32DBC2D2A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33645" y="2896518"/>
            <a:ext cx="428701" cy="428701"/>
          </a:xfrm>
          <a:prstGeom prst="rect">
            <a:avLst/>
          </a:prstGeom>
        </p:spPr>
      </p:pic>
      <p:pic>
        <p:nvPicPr>
          <p:cNvPr id="49" name="Grafik 48" descr="Callcenter med massiv udfyldning">
            <a:extLst>
              <a:ext uri="{FF2B5EF4-FFF2-40B4-BE49-F238E27FC236}">
                <a16:creationId xmlns:a16="http://schemas.microsoft.com/office/drawing/2014/main" id="{0DC38AF7-37EA-0D16-FC30-C2432E7307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73931" y="2896518"/>
            <a:ext cx="417208" cy="417208"/>
          </a:xfrm>
          <a:prstGeom prst="rect">
            <a:avLst/>
          </a:prstGeom>
        </p:spPr>
      </p:pic>
      <p:sp>
        <p:nvSpPr>
          <p:cNvPr id="50" name="Tekstfelt 49">
            <a:extLst>
              <a:ext uri="{FF2B5EF4-FFF2-40B4-BE49-F238E27FC236}">
                <a16:creationId xmlns:a16="http://schemas.microsoft.com/office/drawing/2014/main" id="{A69ABC0E-6703-DB7D-AA6B-CC49DD728D8E}"/>
              </a:ext>
            </a:extLst>
          </p:cNvPr>
          <p:cNvSpPr txBox="1"/>
          <p:nvPr/>
        </p:nvSpPr>
        <p:spPr>
          <a:xfrm>
            <a:off x="3255070" y="4368050"/>
            <a:ext cx="2633859" cy="683287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none" rtlCol="0">
            <a:noAutofit/>
          </a:bodyPr>
          <a:lstStyle/>
          <a:p>
            <a:pPr algn="l"/>
            <a:r>
              <a:rPr lang="da-DK" sz="900" u="sng" dirty="0">
                <a:latin typeface="Helvetica" pitchFamily="2" charset="0"/>
                <a:cs typeface="Arial"/>
              </a:rPr>
              <a:t>OBS</a:t>
            </a:r>
            <a:r>
              <a:rPr lang="da-DK" sz="900" dirty="0">
                <a:latin typeface="Helvetica" pitchFamily="2" charset="0"/>
                <a:cs typeface="Arial"/>
              </a:rPr>
              <a:t>: Faktura kan håndteres i økonomisystem </a:t>
            </a:r>
          </a:p>
          <a:p>
            <a:pPr algn="l"/>
            <a:r>
              <a:rPr lang="da-DK" sz="900" dirty="0">
                <a:latin typeface="Helvetica" pitchFamily="2" charset="0"/>
                <a:cs typeface="Arial"/>
              </a:rPr>
              <a:t>inden KP har sendt svar retur. </a:t>
            </a:r>
          </a:p>
          <a:p>
            <a:pPr algn="l"/>
            <a:r>
              <a:rPr lang="da-DK" sz="900" dirty="0">
                <a:latin typeface="Helvetica" pitchFamily="2" charset="0"/>
                <a:cs typeface="Arial"/>
              </a:rPr>
              <a:t>Dette medfører risiko for uoverensstemmelse </a:t>
            </a:r>
          </a:p>
          <a:p>
            <a:pPr algn="l"/>
            <a:r>
              <a:rPr lang="da-DK" sz="900" dirty="0">
                <a:latin typeface="Helvetica" pitchFamily="2" charset="0"/>
                <a:cs typeface="Arial"/>
              </a:rPr>
              <a:t>mellem ØS og KP og er en dobbelt arbejdsgang..</a:t>
            </a:r>
          </a:p>
        </p:txBody>
      </p:sp>
      <p:pic>
        <p:nvPicPr>
          <p:cNvPr id="52" name="Grafik 51" descr="Advarsel med massiv udfyldning">
            <a:extLst>
              <a:ext uri="{FF2B5EF4-FFF2-40B4-BE49-F238E27FC236}">
                <a16:creationId xmlns:a16="http://schemas.microsoft.com/office/drawing/2014/main" id="{E1784B16-C3D0-A157-CDD8-24CEDC04261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778616" y="4615433"/>
            <a:ext cx="377218" cy="377218"/>
          </a:xfrm>
          <a:prstGeom prst="rect">
            <a:avLst/>
          </a:prstGeom>
        </p:spPr>
      </p:pic>
      <p:cxnSp>
        <p:nvCxnSpPr>
          <p:cNvPr id="4" name="Lige pilforbindelse 3">
            <a:extLst>
              <a:ext uri="{FF2B5EF4-FFF2-40B4-BE49-F238E27FC236}">
                <a16:creationId xmlns:a16="http://schemas.microsoft.com/office/drawing/2014/main" id="{879807E7-CD8D-7217-49A1-9B4C446AB4BC}"/>
              </a:ext>
            </a:extLst>
          </p:cNvPr>
          <p:cNvCxnSpPr>
            <a:cxnSpLocks/>
          </p:cNvCxnSpPr>
          <p:nvPr/>
        </p:nvCxnSpPr>
        <p:spPr bwMode="auto">
          <a:xfrm>
            <a:off x="4087060" y="3463694"/>
            <a:ext cx="1814392" cy="15823"/>
          </a:xfrm>
          <a:prstGeom prst="straightConnector1">
            <a:avLst/>
          </a:prstGeom>
          <a:noFill/>
          <a:ln w="38100" algn="ctr">
            <a:solidFill>
              <a:schemeClr val="accent3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5" name="Tekstfelt 14">
            <a:extLst>
              <a:ext uri="{FF2B5EF4-FFF2-40B4-BE49-F238E27FC236}">
                <a16:creationId xmlns:a16="http://schemas.microsoft.com/office/drawing/2014/main" id="{F0A29223-0383-8397-D55A-BECF628737C8}"/>
              </a:ext>
            </a:extLst>
          </p:cNvPr>
          <p:cNvSpPr txBox="1"/>
          <p:nvPr/>
        </p:nvSpPr>
        <p:spPr>
          <a:xfrm>
            <a:off x="4083991" y="3588200"/>
            <a:ext cx="1572628" cy="5543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900" dirty="0">
                <a:latin typeface="Helvetica" pitchFamily="2" charset="0"/>
                <a:cs typeface="Arial"/>
              </a:rPr>
              <a:t>ØS sender retursvar om status på fakturaen og kan danne opfølgningsopgave.</a:t>
            </a:r>
          </a:p>
        </p:txBody>
      </p:sp>
      <p:pic>
        <p:nvPicPr>
          <p:cNvPr id="1026" name="Picture 2" descr="Betingelser &amp; Vilkår">
            <a:extLst>
              <a:ext uri="{FF2B5EF4-FFF2-40B4-BE49-F238E27FC236}">
                <a16:creationId xmlns:a16="http://schemas.microsoft.com/office/drawing/2014/main" id="{2F845BE5-8D55-7DAB-4854-597B86CE5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7052" y="1642742"/>
            <a:ext cx="591085" cy="7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13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50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 descr="Åben mappe">
            <a:extLst>
              <a:ext uri="{FF2B5EF4-FFF2-40B4-BE49-F238E27FC236}">
                <a16:creationId xmlns:a16="http://schemas.microsoft.com/office/drawing/2014/main" id="{1C534326-761F-4398-8DC8-C80EDCC6D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1004" y="3660502"/>
            <a:ext cx="1143000" cy="1143000"/>
          </a:xfrm>
          <a:prstGeom prst="rect">
            <a:avLst/>
          </a:prstGeom>
        </p:spPr>
      </p:pic>
      <p:pic>
        <p:nvPicPr>
          <p:cNvPr id="18" name="Grafik 17" descr="Åben mappe">
            <a:extLst>
              <a:ext uri="{FF2B5EF4-FFF2-40B4-BE49-F238E27FC236}">
                <a16:creationId xmlns:a16="http://schemas.microsoft.com/office/drawing/2014/main" id="{D8CE6674-6C2F-48F1-A779-DFFD45EED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95573" y="3448951"/>
            <a:ext cx="1143000" cy="1143000"/>
          </a:xfrm>
          <a:prstGeom prst="rect">
            <a:avLst/>
          </a:prstGeom>
        </p:spPr>
      </p:pic>
      <p:pic>
        <p:nvPicPr>
          <p:cNvPr id="16" name="Grafik 15" descr="Åben mappe">
            <a:extLst>
              <a:ext uri="{FF2B5EF4-FFF2-40B4-BE49-F238E27FC236}">
                <a16:creationId xmlns:a16="http://schemas.microsoft.com/office/drawing/2014/main" id="{A3443147-2911-4961-86FA-E1BF34435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7677" y="2675804"/>
            <a:ext cx="1143000" cy="1143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336B217-CA88-40C1-87F6-1EB78F725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Automatisk oprettelse af nye sager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Almindelig helbredstillæg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2715601-DB91-4BE3-B05F-F11970C969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0">
              <a:buNone/>
            </a:pPr>
            <a:r>
              <a:rPr lang="da-DK" dirty="0"/>
              <a:t>Sagstypen Almindeligt helbredstillæg erstattes af 7 nye og mere specifikke sagstyper.</a:t>
            </a:r>
          </a:p>
          <a:p>
            <a:pPr indent="0">
              <a:buNone/>
            </a:pPr>
            <a:r>
              <a:rPr lang="da-DK" dirty="0"/>
              <a:t>De </a:t>
            </a:r>
            <a:r>
              <a:rPr lang="da-DK" dirty="0" err="1"/>
              <a:t>eFaktura</a:t>
            </a:r>
            <a:r>
              <a:rPr lang="da-DK" dirty="0"/>
              <a:t> i modtager relateret sager med den ”gamle” sagstype, kan ikke tilknyttes sagen automatisk.</a:t>
            </a:r>
          </a:p>
          <a:p>
            <a:pPr indent="0">
              <a:buNone/>
            </a:pPr>
            <a:r>
              <a:rPr lang="da-DK" dirty="0"/>
              <a:t>I disse tilfælde vil </a:t>
            </a:r>
            <a:r>
              <a:rPr lang="da-DK" dirty="0" err="1"/>
              <a:t>KPs</a:t>
            </a:r>
            <a:r>
              <a:rPr lang="da-DK" dirty="0"/>
              <a:t> automatik oprette nye sager med de nye sagstyper. </a:t>
            </a:r>
          </a:p>
          <a:p>
            <a:pPr indent="0">
              <a:buNone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208133C-99F8-495E-A7B9-06D3374A91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Demo af </a:t>
            </a:r>
            <a:r>
              <a:rPr lang="da-DK" dirty="0" err="1"/>
              <a:t>eFaktura</a:t>
            </a:r>
            <a:endParaRPr lang="da-DK" dirty="0"/>
          </a:p>
          <a:p>
            <a:endParaRPr lang="da-DK" dirty="0"/>
          </a:p>
        </p:txBody>
      </p:sp>
      <p:pic>
        <p:nvPicPr>
          <p:cNvPr id="7" name="Grafik 6" descr="Åben mappe">
            <a:extLst>
              <a:ext uri="{FF2B5EF4-FFF2-40B4-BE49-F238E27FC236}">
                <a16:creationId xmlns:a16="http://schemas.microsoft.com/office/drawing/2014/main" id="{578C8657-0BE7-424B-8777-C6A415C31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311" y="2964511"/>
            <a:ext cx="1143000" cy="1143000"/>
          </a:xfrm>
          <a:prstGeom prst="rect">
            <a:avLst/>
          </a:prstGeom>
        </p:spPr>
      </p:pic>
      <p:pic>
        <p:nvPicPr>
          <p:cNvPr id="9" name="Grafik 8" descr="Tand">
            <a:extLst>
              <a:ext uri="{FF2B5EF4-FFF2-40B4-BE49-F238E27FC236}">
                <a16:creationId xmlns:a16="http://schemas.microsoft.com/office/drawing/2014/main" id="{CFAEAD77-74B3-4EA9-9BC0-102ECFEAD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07734" y="3144352"/>
            <a:ext cx="471486" cy="471486"/>
          </a:xfrm>
          <a:prstGeom prst="rect">
            <a:avLst/>
          </a:prstGeom>
        </p:spPr>
      </p:pic>
      <p:pic>
        <p:nvPicPr>
          <p:cNvPr id="11" name="Grafik 10" descr="Medicin">
            <a:extLst>
              <a:ext uri="{FF2B5EF4-FFF2-40B4-BE49-F238E27FC236}">
                <a16:creationId xmlns:a16="http://schemas.microsoft.com/office/drawing/2014/main" id="{11F761C0-8103-4DFF-9F67-A0DF0D190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76818" y="3926617"/>
            <a:ext cx="448043" cy="448043"/>
          </a:xfrm>
          <a:prstGeom prst="rect">
            <a:avLst/>
          </a:prstGeom>
        </p:spPr>
      </p:pic>
      <p:pic>
        <p:nvPicPr>
          <p:cNvPr id="15" name="Grafik 14" descr="Spørgsmålstegn">
            <a:extLst>
              <a:ext uri="{FF2B5EF4-FFF2-40B4-BE49-F238E27FC236}">
                <a16:creationId xmlns:a16="http://schemas.microsoft.com/office/drawing/2014/main" id="{3BB6CA15-44DE-475B-A380-15668BF9AC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5138" y="3460353"/>
            <a:ext cx="388008" cy="388008"/>
          </a:xfrm>
          <a:prstGeom prst="rect">
            <a:avLst/>
          </a:prstGeom>
        </p:spPr>
      </p:pic>
      <p:pic>
        <p:nvPicPr>
          <p:cNvPr id="17" name="Grafik 16" descr="Åben mappe">
            <a:extLst>
              <a:ext uri="{FF2B5EF4-FFF2-40B4-BE49-F238E27FC236}">
                <a16:creationId xmlns:a16="http://schemas.microsoft.com/office/drawing/2014/main" id="{A018352A-824A-4E33-AE04-87AD779F6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3154" y="2893111"/>
            <a:ext cx="1143000" cy="1143000"/>
          </a:xfrm>
          <a:prstGeom prst="rect">
            <a:avLst/>
          </a:prstGeom>
        </p:spPr>
      </p:pic>
      <p:pic>
        <p:nvPicPr>
          <p:cNvPr id="13" name="Grafik 12" descr="Fodspor">
            <a:extLst>
              <a:ext uri="{FF2B5EF4-FFF2-40B4-BE49-F238E27FC236}">
                <a16:creationId xmlns:a16="http://schemas.microsoft.com/office/drawing/2014/main" id="{F5ED755D-D72F-4FCA-B430-EBADA0D64B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314746">
            <a:off x="4023144" y="3317483"/>
            <a:ext cx="560368" cy="560368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601AE524-CB66-4272-8F0B-E828E0CAD331}"/>
              </a:ext>
            </a:extLst>
          </p:cNvPr>
          <p:cNvSpPr txBox="1"/>
          <p:nvPr/>
        </p:nvSpPr>
        <p:spPr>
          <a:xfrm>
            <a:off x="3987411" y="3933061"/>
            <a:ext cx="866155" cy="6155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4000" b="1" dirty="0">
                <a:solidFill>
                  <a:schemeClr val="tx2"/>
                </a:solidFill>
                <a:latin typeface="Helvetica" pitchFamily="2" charset="0"/>
                <a:cs typeface="Arial"/>
              </a:rPr>
              <a:t>…</a:t>
            </a:r>
            <a:endParaRPr lang="da-DK" sz="3200" b="1" dirty="0">
              <a:solidFill>
                <a:schemeClr val="tx2"/>
              </a:solidFill>
              <a:latin typeface="Helvetica" pitchFamily="2" charset="0"/>
              <a:cs typeface="Arial"/>
            </a:endParaRPr>
          </a:p>
        </p:txBody>
      </p:sp>
      <p:sp>
        <p:nvSpPr>
          <p:cNvPr id="21" name="Pil: højre 20">
            <a:extLst>
              <a:ext uri="{FF2B5EF4-FFF2-40B4-BE49-F238E27FC236}">
                <a16:creationId xmlns:a16="http://schemas.microsoft.com/office/drawing/2014/main" id="{A0A246C7-3F65-4406-A4C1-B9682F13F57D}"/>
              </a:ext>
            </a:extLst>
          </p:cNvPr>
          <p:cNvSpPr/>
          <p:nvPr/>
        </p:nvSpPr>
        <p:spPr>
          <a:xfrm>
            <a:off x="1804192" y="3324911"/>
            <a:ext cx="742543" cy="782600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401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2FE4E70-B0BB-37ED-0CC3-4EE2CB9F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en-US" dirty="0" err="1"/>
              <a:t>Valider</a:t>
            </a:r>
            <a:r>
              <a:rPr lang="en-US" dirty="0"/>
              <a:t> </a:t>
            </a:r>
            <a:r>
              <a:rPr lang="en-US" dirty="0" err="1"/>
              <a:t>eFaktura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A1F584F-EA5D-2946-BA5A-E0189CE85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671639" cy="3168650"/>
          </a:xfrm>
        </p:spPr>
        <p:txBody>
          <a:bodyPr/>
          <a:lstStyle/>
          <a:p>
            <a:r>
              <a:rPr lang="en-US" dirty="0" err="1"/>
              <a:t>Når</a:t>
            </a:r>
            <a:r>
              <a:rPr lang="en-US" dirty="0"/>
              <a:t> </a:t>
            </a:r>
            <a:r>
              <a:rPr lang="en-US" dirty="0" err="1"/>
              <a:t>jeres</a:t>
            </a:r>
            <a:r>
              <a:rPr lang="en-US" dirty="0"/>
              <a:t> </a:t>
            </a:r>
            <a:r>
              <a:rPr lang="en-US" dirty="0" err="1"/>
              <a:t>økonomisystem</a:t>
            </a:r>
            <a:r>
              <a:rPr lang="en-US" dirty="0"/>
              <a:t> sender </a:t>
            </a:r>
            <a:r>
              <a:rPr lang="en-US" dirty="0" err="1"/>
              <a:t>eFaktura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KP,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eFakturaen</a:t>
            </a:r>
            <a:r>
              <a:rPr lang="en-US" dirty="0"/>
              <a:t> </a:t>
            </a:r>
            <a:r>
              <a:rPr lang="en-US" dirty="0" err="1"/>
              <a:t>først</a:t>
            </a:r>
            <a:r>
              <a:rPr lang="en-US" dirty="0"/>
              <a:t> </a:t>
            </a:r>
            <a:r>
              <a:rPr lang="en-US" dirty="0" err="1"/>
              <a:t>opfylder</a:t>
            </a:r>
            <a:r>
              <a:rPr lang="en-US" dirty="0"/>
              <a:t> 14 </a:t>
            </a:r>
            <a:r>
              <a:rPr lang="en-US" dirty="0" err="1"/>
              <a:t>valideringer</a:t>
            </a:r>
            <a:r>
              <a:rPr lang="en-US" dirty="0"/>
              <a:t>, </a:t>
            </a:r>
            <a:r>
              <a:rPr lang="en-US" dirty="0" err="1"/>
              <a:t>før</a:t>
            </a:r>
            <a:r>
              <a:rPr lang="en-US" dirty="0"/>
              <a:t> den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modtages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KP.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da-DK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222AE1-F80D-3EBD-B8D9-BC544660C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/>
          <a:lstStyle/>
          <a:p>
            <a:r>
              <a:rPr lang="en-US" dirty="0" err="1"/>
              <a:t>Validering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 </a:t>
            </a:r>
            <a:r>
              <a:rPr lang="en-US" dirty="0" err="1"/>
              <a:t>efaktura</a:t>
            </a:r>
            <a:endParaRPr lang="en-US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32CD8B3-51C4-4AAC-AC00-CC28F4418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295" y="0"/>
            <a:ext cx="4423409" cy="5143500"/>
          </a:xfrm>
          <a:prstGeom prst="rect">
            <a:avLst/>
          </a:prstGeom>
          <a:noFill/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8BA547D-FE62-47CD-B7A0-7A7CCA999DEC}"/>
              </a:ext>
            </a:extLst>
          </p:cNvPr>
          <p:cNvSpPr/>
          <p:nvPr/>
        </p:nvSpPr>
        <p:spPr>
          <a:xfrm>
            <a:off x="355269" y="3752669"/>
            <a:ext cx="3253471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300"/>
              </a:lnSpc>
              <a:spcAft>
                <a:spcPts val="800"/>
              </a:spcAft>
            </a:pPr>
            <a:r>
              <a:rPr lang="da-DK" sz="1000" i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kan læse mere om det i Bilag - (</a:t>
            </a:r>
            <a:r>
              <a:rPr lang="da-DK" sz="1000" i="1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eFaktura</a:t>
            </a:r>
            <a:r>
              <a:rPr lang="da-DK" sz="1000" i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3) Kriterier for at KP kan modtage </a:t>
            </a:r>
            <a:r>
              <a:rPr lang="da-DK" sz="1000" i="1" dirty="0" err="1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eFaktura</a:t>
            </a:r>
            <a:r>
              <a:rPr lang="da-DK" sz="1000" i="1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samt at KP kan godkende fakturaer automatisk</a:t>
            </a:r>
            <a:endParaRPr lang="da-DK" sz="10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013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1C4A9-7C97-4B15-AB42-F521523C5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Struktur for mødet</a:t>
            </a:r>
          </a:p>
        </p:txBody>
      </p:sp>
      <p:pic>
        <p:nvPicPr>
          <p:cNvPr id="15" name="Pladsholder til billede 14">
            <a:extLst>
              <a:ext uri="{FF2B5EF4-FFF2-40B4-BE49-F238E27FC236}">
                <a16:creationId xmlns:a16="http://schemas.microsoft.com/office/drawing/2014/main" id="{FCB118DD-4437-4EB0-9709-9435F1D3BC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0075161-D5D9-492F-AE32-56D9811D70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indent="0">
              <a:buNone/>
            </a:pPr>
            <a:r>
              <a:rPr lang="da-DK" dirty="0"/>
              <a:t>Da vi er mange, skal du som udgangspunkt holde kamera og mikrofon slukket</a:t>
            </a:r>
          </a:p>
          <a:p>
            <a:pPr marL="257175" indent="-257175">
              <a:buFontTx/>
              <a:buChar char="-"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pPr indent="0">
              <a:buNone/>
            </a:pPr>
            <a:r>
              <a:rPr lang="da-DK" dirty="0"/>
              <a:t>Ræk hånden op og tænd mikrofon og kamera, når du har spørgsmål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indent="0">
              <a:buNone/>
            </a:pPr>
            <a:r>
              <a:rPr lang="da-DK" dirty="0"/>
              <a:t>Mødet optages og lægges på </a:t>
            </a:r>
            <a:r>
              <a:rPr lang="da-DK" dirty="0" err="1">
                <a:hlinkClick r:id="rId4"/>
              </a:rPr>
              <a:t>KOMBITs</a:t>
            </a:r>
            <a:r>
              <a:rPr lang="da-DK" dirty="0">
                <a:hlinkClick r:id="rId4"/>
              </a:rPr>
              <a:t> dokumentbibliotek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3FFBD22-10CD-4EC2-B43F-4EF1931617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Grafik 5" descr="Radiomikrofon">
            <a:extLst>
              <a:ext uri="{FF2B5EF4-FFF2-40B4-BE49-F238E27FC236}">
                <a16:creationId xmlns:a16="http://schemas.microsoft.com/office/drawing/2014/main" id="{AEA36C8F-1C80-4896-AB07-0BBB2CC9F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308" y="1703245"/>
            <a:ext cx="528756" cy="528756"/>
          </a:xfrm>
          <a:prstGeom prst="rect">
            <a:avLst/>
          </a:prstGeom>
        </p:spPr>
      </p:pic>
      <p:pic>
        <p:nvPicPr>
          <p:cNvPr id="7" name="Grafik 6" descr="Webkamera">
            <a:extLst>
              <a:ext uri="{FF2B5EF4-FFF2-40B4-BE49-F238E27FC236}">
                <a16:creationId xmlns:a16="http://schemas.microsoft.com/office/drawing/2014/main" id="{9E6D728C-42B3-4891-9AA4-8201D79C71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2264" y="1710776"/>
            <a:ext cx="528756" cy="528756"/>
          </a:xfrm>
          <a:prstGeom prst="rect">
            <a:avLst/>
          </a:prstGeom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B2F95FE2-EFF9-48ED-BA83-436BF5E20C72}"/>
              </a:ext>
            </a:extLst>
          </p:cNvPr>
          <p:cNvCxnSpPr>
            <a:cxnSpLocks/>
          </p:cNvCxnSpPr>
          <p:nvPr/>
        </p:nvCxnSpPr>
        <p:spPr>
          <a:xfrm>
            <a:off x="1172264" y="1710776"/>
            <a:ext cx="528756" cy="528756"/>
          </a:xfrm>
          <a:prstGeom prst="line">
            <a:avLst/>
          </a:prstGeom>
          <a:ln w="571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 descr="Podcast">
            <a:extLst>
              <a:ext uri="{FF2B5EF4-FFF2-40B4-BE49-F238E27FC236}">
                <a16:creationId xmlns:a16="http://schemas.microsoft.com/office/drawing/2014/main" id="{A0D29E40-B6D4-43B3-B044-8DCC074453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2138" y="2973162"/>
            <a:ext cx="543818" cy="543818"/>
          </a:xfrm>
          <a:prstGeom prst="rect">
            <a:avLst/>
          </a:prstGeom>
        </p:spPr>
      </p:pic>
      <p:pic>
        <p:nvPicPr>
          <p:cNvPr id="14" name="Grafik 13" descr="Løftet hånd">
            <a:extLst>
              <a:ext uri="{FF2B5EF4-FFF2-40B4-BE49-F238E27FC236}">
                <a16:creationId xmlns:a16="http://schemas.microsoft.com/office/drawing/2014/main" id="{6173F45E-5EB6-4BB5-99E1-DE85A699CC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7544" y="2988224"/>
            <a:ext cx="543818" cy="543818"/>
          </a:xfrm>
          <a:prstGeom prst="rect">
            <a:avLst/>
          </a:prstGeom>
        </p:spPr>
      </p:pic>
      <p:pic>
        <p:nvPicPr>
          <p:cNvPr id="16" name="Grafik 15" descr="Webkamera">
            <a:extLst>
              <a:ext uri="{FF2B5EF4-FFF2-40B4-BE49-F238E27FC236}">
                <a16:creationId xmlns:a16="http://schemas.microsoft.com/office/drawing/2014/main" id="{E81E7851-A95D-4B47-A64B-3C1B878CDF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75956" y="2988224"/>
            <a:ext cx="528756" cy="528756"/>
          </a:xfrm>
          <a:prstGeom prst="rect">
            <a:avLst/>
          </a:prstGeom>
        </p:spPr>
      </p:pic>
      <p:cxnSp>
        <p:nvCxnSpPr>
          <p:cNvPr id="24" name="Lige forbindelse 23">
            <a:extLst>
              <a:ext uri="{FF2B5EF4-FFF2-40B4-BE49-F238E27FC236}">
                <a16:creationId xmlns:a16="http://schemas.microsoft.com/office/drawing/2014/main" id="{51C10C7B-AD08-4130-BEE7-210FD883C81F}"/>
              </a:ext>
            </a:extLst>
          </p:cNvPr>
          <p:cNvCxnSpPr>
            <a:cxnSpLocks/>
          </p:cNvCxnSpPr>
          <p:nvPr/>
        </p:nvCxnSpPr>
        <p:spPr>
          <a:xfrm>
            <a:off x="556308" y="1710776"/>
            <a:ext cx="528756" cy="528756"/>
          </a:xfrm>
          <a:prstGeom prst="line">
            <a:avLst/>
          </a:prstGeom>
          <a:ln w="571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tjerne: 5 takker 2">
            <a:extLst>
              <a:ext uri="{FF2B5EF4-FFF2-40B4-BE49-F238E27FC236}">
                <a16:creationId xmlns:a16="http://schemas.microsoft.com/office/drawing/2014/main" id="{698D6474-19F9-9FB6-E767-2C689D2A16BE}"/>
              </a:ext>
            </a:extLst>
          </p:cNvPr>
          <p:cNvSpPr/>
          <p:nvPr/>
        </p:nvSpPr>
        <p:spPr>
          <a:xfrm>
            <a:off x="830580" y="2476500"/>
            <a:ext cx="1897380" cy="1479350"/>
          </a:xfrm>
          <a:prstGeom prst="star5">
            <a:avLst/>
          </a:prstGeom>
          <a:noFill/>
          <a:ln w="571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768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2FE4E70-B0BB-37ED-0CC3-4EE2CB9F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en-US" dirty="0" err="1"/>
              <a:t>Valider</a:t>
            </a:r>
            <a:r>
              <a:rPr lang="en-US" dirty="0"/>
              <a:t> </a:t>
            </a:r>
            <a:r>
              <a:rPr lang="en-US" dirty="0" err="1"/>
              <a:t>eFaktura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A1F584F-EA5D-2946-BA5A-E0189CE85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671639" cy="3168650"/>
          </a:xfrm>
        </p:spPr>
        <p:txBody>
          <a:bodyPr/>
          <a:lstStyle/>
          <a:p>
            <a:r>
              <a:rPr lang="en-US" dirty="0" err="1"/>
              <a:t>Hvis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eFaktura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opfylder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de </a:t>
            </a:r>
            <a:r>
              <a:rPr lang="en-US" dirty="0" err="1"/>
              <a:t>seks</a:t>
            </a:r>
            <a:r>
              <a:rPr lang="en-US" dirty="0"/>
              <a:t> </a:t>
            </a:r>
            <a:r>
              <a:rPr lang="en-US" dirty="0" err="1"/>
              <a:t>øvereste</a:t>
            </a:r>
            <a:r>
              <a:rPr lang="en-US" dirty="0"/>
              <a:t> </a:t>
            </a:r>
            <a:r>
              <a:rPr lang="en-US" dirty="0" err="1"/>
              <a:t>valideringer</a:t>
            </a:r>
            <a:r>
              <a:rPr lang="en-US" dirty="0"/>
              <a:t>,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eFakturaren</a:t>
            </a:r>
            <a:r>
              <a:rPr lang="en-US" dirty="0"/>
              <a:t> </a:t>
            </a:r>
            <a:r>
              <a:rPr lang="en-US" dirty="0" err="1"/>
              <a:t>blive</a:t>
            </a:r>
            <a:r>
              <a:rPr lang="en-US" dirty="0"/>
              <a:t> </a:t>
            </a:r>
            <a:r>
              <a:rPr lang="en-US" dirty="0" err="1"/>
              <a:t>afvist</a:t>
            </a:r>
            <a:r>
              <a:rPr lang="en-US" dirty="0"/>
              <a:t>.</a:t>
            </a:r>
          </a:p>
          <a:p>
            <a:r>
              <a:rPr lang="en-US" dirty="0"/>
              <a:t>Det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muligt</a:t>
            </a:r>
            <a:r>
              <a:rPr lang="en-US" dirty="0"/>
              <a:t> at </a:t>
            </a:r>
            <a:r>
              <a:rPr lang="en-US" dirty="0" err="1"/>
              <a:t>modtage</a:t>
            </a:r>
            <a:r>
              <a:rPr lang="en-US" dirty="0"/>
              <a:t> </a:t>
            </a:r>
            <a:r>
              <a:rPr lang="en-US" dirty="0" err="1"/>
              <a:t>besked</a:t>
            </a:r>
            <a:r>
              <a:rPr lang="en-US" dirty="0"/>
              <a:t> om </a:t>
            </a:r>
            <a:r>
              <a:rPr lang="en-US" dirty="0" err="1"/>
              <a:t>afvisningen</a:t>
            </a:r>
            <a:r>
              <a:rPr lang="en-US" dirty="0"/>
              <a:t> I KP.</a:t>
            </a:r>
          </a:p>
          <a:p>
            <a:endParaRPr lang="da-DK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222AE1-F80D-3EBD-B8D9-BC544660C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/>
          <a:lstStyle/>
          <a:p>
            <a:r>
              <a:rPr lang="en-US" dirty="0" err="1"/>
              <a:t>Validering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efaktura</a:t>
            </a:r>
            <a:endParaRPr lang="en-US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52BBF86-E71C-405C-9B74-2926AC3618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9000"/>
          </a:blip>
          <a:stretch>
            <a:fillRect/>
          </a:stretch>
        </p:blipFill>
        <p:spPr>
          <a:xfrm>
            <a:off x="4328414" y="1463670"/>
            <a:ext cx="4653195" cy="2199885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772E8765-C588-41FD-803D-0BEE70CE15DA}"/>
              </a:ext>
            </a:extLst>
          </p:cNvPr>
          <p:cNvSpPr/>
          <p:nvPr/>
        </p:nvSpPr>
        <p:spPr>
          <a:xfrm>
            <a:off x="4349355" y="1463670"/>
            <a:ext cx="4653193" cy="2199884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0304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2FE4E70-B0BB-37ED-0CC3-4EE2CB9F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en-US" dirty="0" err="1"/>
              <a:t>Valider</a:t>
            </a:r>
            <a:r>
              <a:rPr lang="en-US" dirty="0"/>
              <a:t> </a:t>
            </a:r>
            <a:r>
              <a:rPr lang="en-US" dirty="0" err="1"/>
              <a:t>eFaktura</a:t>
            </a:r>
            <a:r>
              <a:rPr lang="en-US" dirty="0"/>
              <a:t> - OBS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222AE1-F80D-3EBD-B8D9-BC544660C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/>
          <a:lstStyle/>
          <a:p>
            <a:r>
              <a:rPr lang="en-US" dirty="0" err="1"/>
              <a:t>Validering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efaktura</a:t>
            </a:r>
            <a:endParaRPr lang="en-US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52BBF86-E71C-405C-9B74-2926AC3618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9000"/>
          </a:blip>
          <a:stretch>
            <a:fillRect/>
          </a:stretch>
        </p:blipFill>
        <p:spPr>
          <a:xfrm>
            <a:off x="4328414" y="1463670"/>
            <a:ext cx="4653195" cy="2199885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772E8765-C588-41FD-803D-0BEE70CE15DA}"/>
              </a:ext>
            </a:extLst>
          </p:cNvPr>
          <p:cNvSpPr/>
          <p:nvPr/>
        </p:nvSpPr>
        <p:spPr>
          <a:xfrm>
            <a:off x="4349356" y="2994490"/>
            <a:ext cx="4632254" cy="425783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71A7CACE-3CB5-43CA-B225-D394B57FB190}"/>
              </a:ext>
            </a:extLst>
          </p:cNvPr>
          <p:cNvSpPr/>
          <p:nvPr/>
        </p:nvSpPr>
        <p:spPr>
          <a:xfrm>
            <a:off x="468313" y="2887621"/>
            <a:ext cx="319815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/>
              <a:t>I </a:t>
            </a:r>
            <a:r>
              <a:rPr lang="en-US" sz="1100" i="1" dirty="0" err="1"/>
              <a:t>kan</a:t>
            </a:r>
            <a:r>
              <a:rPr lang="en-US" sz="1100" i="1" dirty="0"/>
              <a:t> </a:t>
            </a:r>
            <a:r>
              <a:rPr lang="en-US" sz="1100" i="1" dirty="0" err="1"/>
              <a:t>finde</a:t>
            </a:r>
            <a:r>
              <a:rPr lang="en-US" sz="1100" i="1" dirty="0"/>
              <a:t> </a:t>
            </a:r>
            <a:r>
              <a:rPr lang="en-US" sz="1100" i="1" dirty="0" err="1"/>
              <a:t>flere</a:t>
            </a:r>
            <a:r>
              <a:rPr lang="en-US" sz="1100" i="1" dirty="0"/>
              <a:t> </a:t>
            </a:r>
            <a:r>
              <a:rPr lang="en-US" sz="1100" i="1" dirty="0" err="1"/>
              <a:t>oplysninger</a:t>
            </a:r>
            <a:r>
              <a:rPr lang="en-US" sz="1100" i="1" dirty="0"/>
              <a:t> </a:t>
            </a:r>
            <a:r>
              <a:rPr lang="en-US" sz="1100" i="1" dirty="0" err="1"/>
              <a:t>i</a:t>
            </a:r>
            <a:r>
              <a:rPr lang="en-US" sz="1100" i="1" dirty="0"/>
              <a:t> KLIK (</a:t>
            </a:r>
            <a:r>
              <a:rPr lang="en-US" sz="1100" i="1" dirty="0" err="1"/>
              <a:t>eFaktura</a:t>
            </a:r>
            <a:r>
              <a:rPr lang="en-US" sz="1100" i="1" dirty="0"/>
              <a:t> 3) </a:t>
            </a:r>
            <a:r>
              <a:rPr lang="en-US" sz="1100" i="1" dirty="0" err="1"/>
              <a:t>Angiv</a:t>
            </a:r>
            <a:r>
              <a:rPr lang="en-US" sz="1100" i="1" dirty="0"/>
              <a:t> standard administrative </a:t>
            </a:r>
            <a:r>
              <a:rPr lang="en-US" sz="1100" i="1" dirty="0" err="1"/>
              <a:t>enhed</a:t>
            </a:r>
            <a:r>
              <a:rPr lang="en-US" sz="1100" i="1" dirty="0"/>
              <a:t> for </a:t>
            </a:r>
            <a:r>
              <a:rPr lang="en-US" sz="1100" i="1" dirty="0" err="1"/>
              <a:t>eFaktura</a:t>
            </a:r>
            <a:r>
              <a:rPr lang="en-US" sz="1100" i="1" dirty="0"/>
              <a:t> </a:t>
            </a:r>
            <a:r>
              <a:rPr lang="en-US" sz="1100" i="1" dirty="0" err="1"/>
              <a:t>i</a:t>
            </a:r>
            <a:r>
              <a:rPr lang="en-US" sz="1100" i="1" dirty="0"/>
              <a:t> KP </a:t>
            </a:r>
            <a:r>
              <a:rPr lang="en-US" sz="1100" i="1" dirty="0" err="1"/>
              <a:t>bilag</a:t>
            </a:r>
            <a:endParaRPr lang="en-US" sz="1100" i="1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2882F52-52F3-4D85-8119-4A76DB6B461F}"/>
              </a:ext>
            </a:extLst>
          </p:cNvPr>
          <p:cNvSpPr/>
          <p:nvPr/>
        </p:nvSpPr>
        <p:spPr>
          <a:xfrm>
            <a:off x="468313" y="2854883"/>
            <a:ext cx="3231168" cy="647973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751DB8D8-5BC8-4308-B4BA-5FE188ADE840}"/>
              </a:ext>
            </a:extLst>
          </p:cNvPr>
          <p:cNvCxnSpPr>
            <a:cxnSpLocks/>
          </p:cNvCxnSpPr>
          <p:nvPr/>
        </p:nvCxnSpPr>
        <p:spPr bwMode="auto">
          <a:xfrm flipH="1">
            <a:off x="3699482" y="3178870"/>
            <a:ext cx="628932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932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2FE4E70-B0BB-37ED-0CC3-4EE2CB9F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en-US" dirty="0" err="1"/>
              <a:t>Valider</a:t>
            </a:r>
            <a:r>
              <a:rPr lang="en-US" dirty="0"/>
              <a:t> </a:t>
            </a:r>
            <a:r>
              <a:rPr lang="en-US" dirty="0" err="1"/>
              <a:t>eFaktura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A1F584F-EA5D-2946-BA5A-E0189CE85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671639" cy="3168650"/>
          </a:xfrm>
        </p:spPr>
        <p:txBody>
          <a:bodyPr/>
          <a:lstStyle/>
          <a:p>
            <a:r>
              <a:rPr lang="en-US" dirty="0" err="1"/>
              <a:t>Hvis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eFaktura</a:t>
            </a:r>
            <a:r>
              <a:rPr lang="en-US" dirty="0"/>
              <a:t>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opfylder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de </a:t>
            </a:r>
            <a:r>
              <a:rPr lang="en-US" dirty="0" err="1"/>
              <a:t>efterfølgende</a:t>
            </a:r>
            <a:r>
              <a:rPr lang="en-US" dirty="0"/>
              <a:t> </a:t>
            </a:r>
            <a:r>
              <a:rPr lang="en-US" dirty="0" err="1"/>
              <a:t>otte</a:t>
            </a:r>
            <a:r>
              <a:rPr lang="en-US" dirty="0"/>
              <a:t> </a:t>
            </a:r>
            <a:r>
              <a:rPr lang="en-US" dirty="0" err="1"/>
              <a:t>valideringer</a:t>
            </a:r>
            <a:r>
              <a:rPr lang="en-US" dirty="0"/>
              <a:t>,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eFakturaren</a:t>
            </a:r>
            <a:r>
              <a:rPr lang="en-US" dirty="0"/>
              <a:t> </a:t>
            </a:r>
            <a:r>
              <a:rPr lang="en-US" dirty="0" err="1"/>
              <a:t>blive</a:t>
            </a:r>
            <a:r>
              <a:rPr lang="en-US" dirty="0"/>
              <a:t> </a:t>
            </a:r>
            <a:r>
              <a:rPr lang="en-US" dirty="0" err="1"/>
              <a:t>afvist</a:t>
            </a:r>
            <a:r>
              <a:rPr lang="en-US" dirty="0"/>
              <a:t>.</a:t>
            </a:r>
          </a:p>
          <a:p>
            <a:r>
              <a:rPr lang="en-US" dirty="0"/>
              <a:t>Det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muligt</a:t>
            </a:r>
            <a:r>
              <a:rPr lang="en-US" dirty="0"/>
              <a:t> at </a:t>
            </a:r>
            <a:r>
              <a:rPr lang="en-US" dirty="0" err="1"/>
              <a:t>modtage</a:t>
            </a:r>
            <a:r>
              <a:rPr lang="en-US" dirty="0"/>
              <a:t> </a:t>
            </a:r>
            <a:r>
              <a:rPr lang="en-US" dirty="0" err="1"/>
              <a:t>besked</a:t>
            </a:r>
            <a:r>
              <a:rPr lang="en-US" dirty="0"/>
              <a:t> om </a:t>
            </a:r>
            <a:r>
              <a:rPr lang="en-US" dirty="0" err="1"/>
              <a:t>afvisningen</a:t>
            </a:r>
            <a:r>
              <a:rPr lang="en-US" dirty="0"/>
              <a:t> I KP.</a:t>
            </a:r>
          </a:p>
          <a:p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222AE1-F80D-3EBD-B8D9-BC544660C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/>
          <a:lstStyle/>
          <a:p>
            <a:r>
              <a:rPr lang="en-US" dirty="0" err="1"/>
              <a:t>Validering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efaktura</a:t>
            </a:r>
            <a:endParaRPr lang="en-US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395DEBC-E89B-451B-8195-ADAAC9C8E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025" y="1453059"/>
            <a:ext cx="4445598" cy="3225556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69C4DC4-2BA1-4DAA-AEB3-27B13397E3B2}"/>
              </a:ext>
            </a:extLst>
          </p:cNvPr>
          <p:cNvSpPr/>
          <p:nvPr/>
        </p:nvSpPr>
        <p:spPr>
          <a:xfrm>
            <a:off x="4512025" y="1439099"/>
            <a:ext cx="4445598" cy="3225556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0262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2FE4E70-B0BB-37ED-0CC3-4EE2CB9F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en-US" dirty="0" err="1"/>
              <a:t>Valider</a:t>
            </a:r>
            <a:r>
              <a:rPr lang="en-US" dirty="0"/>
              <a:t> </a:t>
            </a:r>
            <a:r>
              <a:rPr lang="en-US" dirty="0" err="1"/>
              <a:t>eFaktura</a:t>
            </a:r>
            <a:r>
              <a:rPr lang="en-US" dirty="0"/>
              <a:t> - OBS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222AE1-F80D-3EBD-B8D9-BC544660C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/>
          <a:lstStyle/>
          <a:p>
            <a:r>
              <a:rPr lang="en-US" dirty="0" err="1"/>
              <a:t>Validering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efaktura</a:t>
            </a:r>
            <a:endParaRPr lang="en-US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395DEBC-E89B-451B-8195-ADAAC9C8E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025" y="1453059"/>
            <a:ext cx="4445598" cy="322555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9304A480-DEF3-4F40-8E62-FE087EE9AF3A}"/>
              </a:ext>
            </a:extLst>
          </p:cNvPr>
          <p:cNvSpPr/>
          <p:nvPr/>
        </p:nvSpPr>
        <p:spPr>
          <a:xfrm>
            <a:off x="4512025" y="2373252"/>
            <a:ext cx="4445598" cy="621233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B3E1275-09B8-4390-9F38-7DEDA5263D68}"/>
              </a:ext>
            </a:extLst>
          </p:cNvPr>
          <p:cNvSpPr/>
          <p:nvPr/>
        </p:nvSpPr>
        <p:spPr>
          <a:xfrm>
            <a:off x="651925" y="2019444"/>
            <a:ext cx="3231168" cy="1365928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97627D79-B8F8-4B90-9643-4DC895E295C0}"/>
              </a:ext>
            </a:extLst>
          </p:cNvPr>
          <p:cNvCxnSpPr>
            <a:cxnSpLocks/>
          </p:cNvCxnSpPr>
          <p:nvPr/>
        </p:nvCxnSpPr>
        <p:spPr bwMode="auto">
          <a:xfrm flipH="1">
            <a:off x="3883093" y="2697240"/>
            <a:ext cx="628932" cy="0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ktangel 4">
            <a:extLst>
              <a:ext uri="{FF2B5EF4-FFF2-40B4-BE49-F238E27FC236}">
                <a16:creationId xmlns:a16="http://schemas.microsoft.com/office/drawing/2014/main" id="{472CA355-4BC0-45EB-8274-846534274382}"/>
              </a:ext>
            </a:extLst>
          </p:cNvPr>
          <p:cNvSpPr/>
          <p:nvPr/>
        </p:nvSpPr>
        <p:spPr>
          <a:xfrm>
            <a:off x="651924" y="2049073"/>
            <a:ext cx="3231168" cy="1622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/>
              <a:t>I </a:t>
            </a:r>
            <a:r>
              <a:rPr lang="en-US" sz="1100" i="1" dirty="0" err="1"/>
              <a:t>systemadministrationen</a:t>
            </a:r>
            <a:r>
              <a:rPr lang="en-US" sz="1100" i="1" dirty="0"/>
              <a:t> under </a:t>
            </a:r>
            <a:r>
              <a:rPr lang="en-US" sz="1100" i="1" dirty="0" err="1"/>
              <a:t>systemparameter</a:t>
            </a:r>
            <a:r>
              <a:rPr lang="en-US" sz="1100" i="1" dirty="0"/>
              <a:t> ‘</a:t>
            </a:r>
            <a:r>
              <a:rPr lang="en-US" sz="1100" i="1" dirty="0" err="1"/>
              <a:t>Indstillinger</a:t>
            </a:r>
            <a:r>
              <a:rPr lang="en-US" sz="1100" i="1" dirty="0"/>
              <a:t> </a:t>
            </a:r>
            <a:r>
              <a:rPr lang="en-US" sz="1100" i="1" dirty="0" err="1"/>
              <a:t>til</a:t>
            </a:r>
            <a:r>
              <a:rPr lang="en-US" sz="1100" i="1" dirty="0"/>
              <a:t> </a:t>
            </a:r>
            <a:r>
              <a:rPr lang="en-US" sz="1100" i="1" dirty="0" err="1"/>
              <a:t>fakturabehandling</a:t>
            </a:r>
            <a:r>
              <a:rPr lang="en-US" sz="1100" i="1" dirty="0"/>
              <a:t>’ </a:t>
            </a:r>
            <a:r>
              <a:rPr lang="en-US" sz="1100" i="1" dirty="0" err="1"/>
              <a:t>kan</a:t>
            </a:r>
            <a:r>
              <a:rPr lang="en-US" sz="1100" i="1" dirty="0"/>
              <a:t> </a:t>
            </a:r>
            <a:r>
              <a:rPr lang="en-US" sz="1100" i="1" dirty="0" err="1"/>
              <a:t>i</a:t>
            </a:r>
            <a:r>
              <a:rPr lang="en-US" sz="1100" i="1" dirty="0"/>
              <a:t> </a:t>
            </a:r>
            <a:r>
              <a:rPr lang="en-US" sz="1100" i="1" dirty="0" err="1"/>
              <a:t>ændre</a:t>
            </a:r>
            <a:r>
              <a:rPr lang="en-US" sz="1100" i="1" dirty="0"/>
              <a:t> </a:t>
            </a:r>
            <a:r>
              <a:rPr lang="en-US" sz="1100" i="1" dirty="0" err="1"/>
              <a:t>øreafrundningsbeløbet</a:t>
            </a:r>
            <a:r>
              <a:rPr lang="en-US" sz="1100" i="1" dirty="0"/>
              <a:t>.</a:t>
            </a:r>
          </a:p>
          <a:p>
            <a:endParaRPr lang="en-US" sz="1100" i="1" dirty="0"/>
          </a:p>
          <a:p>
            <a:r>
              <a:rPr lang="en-US" sz="1100" i="1" dirty="0"/>
              <a:t>Default </a:t>
            </a:r>
            <a:r>
              <a:rPr lang="en-US" sz="1100" i="1" dirty="0" err="1"/>
              <a:t>værdi</a:t>
            </a:r>
            <a:r>
              <a:rPr lang="en-US" sz="1100" i="1" dirty="0"/>
              <a:t> </a:t>
            </a:r>
            <a:r>
              <a:rPr lang="en-US" sz="1100" i="1" dirty="0" err="1"/>
              <a:t>er</a:t>
            </a:r>
            <a:r>
              <a:rPr lang="en-US" sz="1100" i="1" dirty="0"/>
              <a:t> 10 </a:t>
            </a:r>
            <a:r>
              <a:rPr lang="en-US" sz="1100" i="1" dirty="0" err="1"/>
              <a:t>øre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231935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2FE4E70-B0BB-37ED-0CC3-4EE2CB9F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83" y="674288"/>
            <a:ext cx="6044169" cy="647973"/>
          </a:xfrm>
        </p:spPr>
        <p:txBody>
          <a:bodyPr/>
          <a:lstStyle/>
          <a:p>
            <a:r>
              <a:rPr lang="en-US" dirty="0" err="1"/>
              <a:t>Sådan</a:t>
            </a:r>
            <a:r>
              <a:rPr lang="en-US" dirty="0"/>
              <a:t> </a:t>
            </a:r>
            <a:r>
              <a:rPr lang="en-US" dirty="0" err="1"/>
              <a:t>ændre</a:t>
            </a:r>
            <a:r>
              <a:rPr lang="en-US" dirty="0"/>
              <a:t> du </a:t>
            </a:r>
            <a:r>
              <a:rPr lang="en-US" dirty="0" err="1"/>
              <a:t>beløb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øreafrundning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222AE1-F80D-3EBD-B8D9-BC544660C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/>
          <a:lstStyle/>
          <a:p>
            <a:r>
              <a:rPr lang="en-US" dirty="0" err="1"/>
              <a:t>Validering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efaktura</a:t>
            </a:r>
            <a:endParaRPr lang="en-US" dirty="0"/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C68D9925-2FE0-4136-AD12-1896E4E45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98" y="1179759"/>
            <a:ext cx="5839296" cy="409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699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2FE4E70-B0BB-37ED-0CC3-4EE2CB9F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en-US" dirty="0" err="1"/>
              <a:t>Modtag</a:t>
            </a:r>
            <a:r>
              <a:rPr lang="en-US" dirty="0"/>
              <a:t> </a:t>
            </a:r>
            <a:r>
              <a:rPr lang="en-US" dirty="0" err="1"/>
              <a:t>eFaktura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KP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A1F584F-EA5D-2946-BA5A-E0189CE85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671639" cy="3168650"/>
          </a:xfrm>
        </p:spPr>
        <p:txBody>
          <a:bodyPr/>
          <a:lstStyle/>
          <a:p>
            <a:r>
              <a:rPr lang="en-US" dirty="0" err="1"/>
              <a:t>Når</a:t>
            </a:r>
            <a:r>
              <a:rPr lang="en-US" dirty="0"/>
              <a:t> </a:t>
            </a:r>
            <a:r>
              <a:rPr lang="en-US" dirty="0" err="1"/>
              <a:t>eFakturaen</a:t>
            </a:r>
            <a:r>
              <a:rPr lang="en-US" dirty="0"/>
              <a:t> har </a:t>
            </a:r>
            <a:r>
              <a:rPr lang="en-US" dirty="0" err="1"/>
              <a:t>været</a:t>
            </a:r>
            <a:r>
              <a:rPr lang="en-US" dirty="0"/>
              <a:t> </a:t>
            </a:r>
            <a:r>
              <a:rPr lang="en-US" dirty="0" err="1"/>
              <a:t>igennem</a:t>
            </a:r>
            <a:r>
              <a:rPr lang="en-US" dirty="0"/>
              <a:t> de </a:t>
            </a:r>
            <a:r>
              <a:rPr lang="en-US" dirty="0" err="1"/>
              <a:t>første</a:t>
            </a:r>
            <a:r>
              <a:rPr lang="en-US" dirty="0"/>
              <a:t> 14 </a:t>
            </a:r>
            <a:r>
              <a:rPr lang="en-US" dirty="0" err="1"/>
              <a:t>valideringer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valideringerne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opfyldt</a:t>
            </a:r>
            <a:r>
              <a:rPr lang="en-US" dirty="0"/>
              <a:t>, </a:t>
            </a:r>
            <a:r>
              <a:rPr lang="en-US" dirty="0" err="1"/>
              <a:t>kigger</a:t>
            </a:r>
            <a:r>
              <a:rPr lang="en-US" dirty="0"/>
              <a:t> KP om der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knytte</a:t>
            </a:r>
            <a:r>
              <a:rPr lang="en-US" dirty="0"/>
              <a:t> et CPR-</a:t>
            </a:r>
            <a:r>
              <a:rPr lang="en-US" dirty="0" err="1"/>
              <a:t>nummer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eFakturaren</a:t>
            </a:r>
            <a:r>
              <a:rPr lang="en-US" dirty="0"/>
              <a:t>.</a:t>
            </a:r>
          </a:p>
          <a:p>
            <a:r>
              <a:rPr lang="en-US" dirty="0" err="1"/>
              <a:t>Hvis</a:t>
            </a:r>
            <a:r>
              <a:rPr lang="en-US" dirty="0"/>
              <a:t> der </a:t>
            </a:r>
            <a:r>
              <a:rPr lang="en-US" dirty="0" err="1"/>
              <a:t>ikke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knyttes</a:t>
            </a:r>
            <a:r>
              <a:rPr lang="en-US" dirty="0"/>
              <a:t> et CPR-</a:t>
            </a:r>
            <a:r>
              <a:rPr lang="en-US" dirty="0" err="1"/>
              <a:t>nummer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eFakturaen</a:t>
            </a:r>
            <a:r>
              <a:rPr lang="en-US" dirty="0"/>
              <a:t>, </a:t>
            </a:r>
            <a:r>
              <a:rPr lang="en-US" dirty="0" err="1"/>
              <a:t>opretter</a:t>
            </a:r>
            <a:r>
              <a:rPr lang="en-US" dirty="0"/>
              <a:t> KP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opgave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typen</a:t>
            </a:r>
            <a:r>
              <a:rPr lang="en-US" dirty="0"/>
              <a:t> ‘</a:t>
            </a:r>
            <a:r>
              <a:rPr lang="en-US" dirty="0" err="1"/>
              <a:t>Modtag</a:t>
            </a:r>
            <a:r>
              <a:rPr lang="en-US" dirty="0"/>
              <a:t> post – </a:t>
            </a:r>
            <a:r>
              <a:rPr lang="en-US" dirty="0" err="1"/>
              <a:t>kommunal</a:t>
            </a:r>
            <a:r>
              <a:rPr lang="en-US" dirty="0"/>
              <a:t>’ </a:t>
            </a:r>
            <a:r>
              <a:rPr lang="en-US" dirty="0" err="1"/>
              <a:t>opgave</a:t>
            </a:r>
            <a:r>
              <a:rPr lang="en-US" dirty="0"/>
              <a:t>’.</a:t>
            </a:r>
          </a:p>
          <a:p>
            <a:r>
              <a:rPr lang="en-US" dirty="0"/>
              <a:t>Fra </a:t>
            </a:r>
            <a:r>
              <a:rPr lang="en-US" dirty="0" err="1"/>
              <a:t>opgaven</a:t>
            </a:r>
            <a:r>
              <a:rPr lang="en-US" dirty="0"/>
              <a:t> ‘</a:t>
            </a:r>
            <a:r>
              <a:rPr lang="en-US" dirty="0" err="1"/>
              <a:t>Modtag</a:t>
            </a:r>
            <a:r>
              <a:rPr lang="en-US" dirty="0"/>
              <a:t> post – </a:t>
            </a:r>
            <a:r>
              <a:rPr lang="en-US" dirty="0" err="1"/>
              <a:t>kommunal</a:t>
            </a:r>
            <a:r>
              <a:rPr lang="en-US" dirty="0"/>
              <a:t>’, </a:t>
            </a:r>
            <a:r>
              <a:rPr lang="en-US" dirty="0" err="1"/>
              <a:t>kan</a:t>
            </a:r>
            <a:r>
              <a:rPr lang="en-US" dirty="0"/>
              <a:t> I </a:t>
            </a:r>
            <a:r>
              <a:rPr lang="en-US" dirty="0" err="1"/>
              <a:t>knytte</a:t>
            </a:r>
            <a:r>
              <a:rPr lang="en-US" dirty="0"/>
              <a:t> CPR-</a:t>
            </a:r>
            <a:r>
              <a:rPr lang="en-US" dirty="0" err="1"/>
              <a:t>nummer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eFakturaen</a:t>
            </a:r>
            <a:r>
              <a:rPr lang="en-US" dirty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Hvis</a:t>
            </a:r>
            <a:r>
              <a:rPr lang="en-US" dirty="0"/>
              <a:t> I har sag ‘Ja’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automatiks</a:t>
            </a:r>
            <a:r>
              <a:rPr lang="en-US" dirty="0"/>
              <a:t> </a:t>
            </a:r>
            <a:r>
              <a:rPr lang="en-US" dirty="0" err="1"/>
              <a:t>behandling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eFaktura</a:t>
            </a:r>
            <a:r>
              <a:rPr lang="en-US" dirty="0"/>
              <a:t>,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eFakturaen</a:t>
            </a:r>
            <a:r>
              <a:rPr lang="en-US" dirty="0"/>
              <a:t> </a:t>
            </a:r>
            <a:r>
              <a:rPr lang="en-US" dirty="0" err="1"/>
              <a:t>fortsætte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det </a:t>
            </a:r>
            <a:r>
              <a:rPr lang="en-US" dirty="0" err="1"/>
              <a:t>automatiske</a:t>
            </a:r>
            <a:r>
              <a:rPr lang="en-US" dirty="0"/>
              <a:t> flow.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Hvis</a:t>
            </a:r>
            <a:r>
              <a:rPr lang="en-US" dirty="0"/>
              <a:t> I har sag ‘</a:t>
            </a:r>
            <a:r>
              <a:rPr lang="en-US" dirty="0" err="1"/>
              <a:t>Nej</a:t>
            </a:r>
            <a:r>
              <a:rPr lang="en-US" dirty="0"/>
              <a:t>’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automatiks</a:t>
            </a:r>
            <a:r>
              <a:rPr lang="en-US" dirty="0"/>
              <a:t> </a:t>
            </a:r>
            <a:r>
              <a:rPr lang="en-US" dirty="0" err="1"/>
              <a:t>behandling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eFaktura</a:t>
            </a:r>
            <a:r>
              <a:rPr lang="en-US" dirty="0"/>
              <a:t>, </a:t>
            </a:r>
            <a:r>
              <a:rPr lang="en-US" dirty="0" err="1"/>
              <a:t>oprettes</a:t>
            </a:r>
            <a:r>
              <a:rPr lang="en-US" dirty="0"/>
              <a:t> der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opgave</a:t>
            </a:r>
            <a:r>
              <a:rPr lang="en-US" dirty="0"/>
              <a:t> ‘</a:t>
            </a:r>
            <a:r>
              <a:rPr lang="en-US" dirty="0" err="1"/>
              <a:t>Behandl</a:t>
            </a:r>
            <a:r>
              <a:rPr lang="en-US" dirty="0"/>
              <a:t> </a:t>
            </a:r>
            <a:r>
              <a:rPr lang="en-US" dirty="0" err="1"/>
              <a:t>eFaktura</a:t>
            </a:r>
            <a:r>
              <a:rPr lang="en-US" dirty="0"/>
              <a:t>’.</a:t>
            </a:r>
            <a:endParaRPr lang="da-DK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222AE1-F80D-3EBD-B8D9-BC544660C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/>
          <a:lstStyle/>
          <a:p>
            <a:r>
              <a:rPr lang="en-US" dirty="0" err="1"/>
              <a:t>Validering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efaktura</a:t>
            </a:r>
            <a:r>
              <a:rPr lang="en-US" dirty="0"/>
              <a:t> 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C7DDF39E-4461-494A-8CE1-D95B97F0E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0023" y="1419225"/>
            <a:ext cx="4255664" cy="52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0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2FE4E70-B0BB-37ED-0CC3-4EE2CB9F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en-US" dirty="0" err="1"/>
              <a:t>Automatisk</a:t>
            </a:r>
            <a:r>
              <a:rPr lang="en-US" dirty="0"/>
              <a:t> </a:t>
            </a:r>
            <a:r>
              <a:rPr lang="en-US" dirty="0" err="1"/>
              <a:t>godkendelse</a:t>
            </a:r>
            <a:r>
              <a:rPr lang="en-US" dirty="0"/>
              <a:t> 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A1F584F-EA5D-2946-BA5A-E0189CE85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671639" cy="3168650"/>
          </a:xfrm>
        </p:spPr>
        <p:txBody>
          <a:bodyPr/>
          <a:lstStyle/>
          <a:p>
            <a:r>
              <a:rPr lang="en-US" dirty="0" err="1"/>
              <a:t>Når</a:t>
            </a:r>
            <a:r>
              <a:rPr lang="en-US" dirty="0"/>
              <a:t> </a:t>
            </a:r>
            <a:r>
              <a:rPr lang="en-US" dirty="0" err="1"/>
              <a:t>eFakturaen</a:t>
            </a:r>
            <a:r>
              <a:rPr lang="en-US" dirty="0"/>
              <a:t> </a:t>
            </a:r>
            <a:r>
              <a:rPr lang="en-US" dirty="0" err="1"/>
              <a:t>opfylder</a:t>
            </a:r>
            <a:r>
              <a:rPr lang="en-US" dirty="0"/>
              <a:t> de 14 </a:t>
            </a:r>
            <a:r>
              <a:rPr lang="en-US" dirty="0" err="1"/>
              <a:t>valideringer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der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knyttet</a:t>
            </a:r>
            <a:r>
              <a:rPr lang="en-US" dirty="0"/>
              <a:t> CPR-</a:t>
            </a:r>
            <a:r>
              <a:rPr lang="en-US" dirty="0" err="1"/>
              <a:t>nummer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den,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eFakturaen</a:t>
            </a:r>
            <a:r>
              <a:rPr lang="en-US" dirty="0"/>
              <a:t> </a:t>
            </a:r>
            <a:r>
              <a:rPr lang="en-US" dirty="0" err="1"/>
              <a:t>blive</a:t>
            </a:r>
            <a:r>
              <a:rPr lang="en-US" dirty="0"/>
              <a:t> </a:t>
            </a:r>
            <a:r>
              <a:rPr lang="en-US" dirty="0" err="1"/>
              <a:t>behandlet</a:t>
            </a:r>
            <a:r>
              <a:rPr lang="en-US" dirty="0"/>
              <a:t> </a:t>
            </a:r>
            <a:r>
              <a:rPr lang="en-US" dirty="0" err="1"/>
              <a:t>manuelt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automatisk</a:t>
            </a:r>
            <a:r>
              <a:rPr lang="en-US" dirty="0"/>
              <a:t>. </a:t>
            </a:r>
          </a:p>
          <a:p>
            <a:r>
              <a:rPr lang="da-DK" dirty="0"/>
              <a:t>Hvis I har sag ‘Ja’ til automatisk behandling af </a:t>
            </a:r>
            <a:r>
              <a:rPr lang="da-DK" dirty="0" err="1"/>
              <a:t>eFaktura</a:t>
            </a:r>
            <a:r>
              <a:rPr lang="da-DK" dirty="0"/>
              <a:t>, skal </a:t>
            </a:r>
            <a:r>
              <a:rPr lang="da-DK" dirty="0" err="1"/>
              <a:t>eFakturaen</a:t>
            </a:r>
            <a:r>
              <a:rPr lang="da-DK" dirty="0"/>
              <a:t> igennem 12 nye valideringer, før </a:t>
            </a:r>
            <a:r>
              <a:rPr lang="da-DK" dirty="0" err="1"/>
              <a:t>eFakturaen</a:t>
            </a:r>
            <a:r>
              <a:rPr lang="da-DK" dirty="0"/>
              <a:t> kan godkendes automatisk af KP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222AE1-F80D-3EBD-B8D9-BC544660C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/>
          <a:lstStyle/>
          <a:p>
            <a:r>
              <a:rPr lang="en-US" dirty="0" err="1"/>
              <a:t>Validering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efaktura</a:t>
            </a:r>
            <a:endParaRPr lang="en-US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892C95A-A63D-41F0-B842-39A63C503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415" y="69800"/>
            <a:ext cx="4367024" cy="3991775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72A93FD-0AB6-48BC-8DC0-DC48AB27B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315" y="3819523"/>
            <a:ext cx="4141796" cy="131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795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2FE4E70-B0BB-37ED-0CC3-4EE2CB9F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en-US" dirty="0" err="1"/>
              <a:t>Automatisk</a:t>
            </a:r>
            <a:r>
              <a:rPr lang="en-US" dirty="0"/>
              <a:t> </a:t>
            </a:r>
            <a:r>
              <a:rPr lang="en-US" dirty="0" err="1"/>
              <a:t>godkendelse</a:t>
            </a:r>
            <a:r>
              <a:rPr lang="en-US" dirty="0"/>
              <a:t>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222AE1-F80D-3EBD-B8D9-BC544660C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/>
          <a:lstStyle/>
          <a:p>
            <a:r>
              <a:rPr lang="en-US" dirty="0" err="1"/>
              <a:t>Validering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efaktura</a:t>
            </a:r>
            <a:r>
              <a:rPr lang="en-US" dirty="0"/>
              <a:t> 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892C95A-A63D-41F0-B842-39A63C503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415" y="69800"/>
            <a:ext cx="4367024" cy="3991775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72A93FD-0AB6-48BC-8DC0-DC48AB27B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315" y="3819523"/>
            <a:ext cx="4141796" cy="1315373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D5BA1B46-9662-430E-9D9F-D85B1EE03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72" y="1382509"/>
            <a:ext cx="4001595" cy="1423839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463BB6C-4BF1-4919-BD8A-2FF07D95EBA5}"/>
              </a:ext>
            </a:extLst>
          </p:cNvPr>
          <p:cNvSpPr/>
          <p:nvPr/>
        </p:nvSpPr>
        <p:spPr>
          <a:xfrm>
            <a:off x="294272" y="1375416"/>
            <a:ext cx="4033885" cy="1437912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92A7EDF-0045-4584-BA4D-3330B77C2470}"/>
              </a:ext>
            </a:extLst>
          </p:cNvPr>
          <p:cNvSpPr/>
          <p:nvPr/>
        </p:nvSpPr>
        <p:spPr>
          <a:xfrm>
            <a:off x="4611315" y="613815"/>
            <a:ext cx="4064372" cy="314546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4820A668-B9EE-4A8D-A154-CBBC87E6266D}"/>
              </a:ext>
            </a:extLst>
          </p:cNvPr>
          <p:cNvCxnSpPr>
            <a:cxnSpLocks/>
            <a:endCxn id="4" idx="3"/>
          </p:cNvCxnSpPr>
          <p:nvPr/>
        </p:nvCxnSpPr>
        <p:spPr bwMode="auto">
          <a:xfrm flipH="1">
            <a:off x="4328157" y="815206"/>
            <a:ext cx="248260" cy="1279166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532639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3F2E64A4-F62A-4846-951F-A8DACAE0D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61" y="1866593"/>
            <a:ext cx="4033885" cy="140370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2FE4E70-B0BB-37ED-0CC3-4EE2CB9F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en-US" dirty="0" err="1"/>
              <a:t>Automatisk</a:t>
            </a:r>
            <a:r>
              <a:rPr lang="en-US" dirty="0"/>
              <a:t> </a:t>
            </a:r>
            <a:r>
              <a:rPr lang="en-US" dirty="0" err="1"/>
              <a:t>godkendelse</a:t>
            </a:r>
            <a:r>
              <a:rPr lang="en-US" dirty="0"/>
              <a:t>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222AE1-F80D-3EBD-B8D9-BC544660C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/>
          <a:lstStyle/>
          <a:p>
            <a:r>
              <a:rPr lang="en-US" dirty="0" err="1"/>
              <a:t>Validering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efaktura</a:t>
            </a:r>
            <a:r>
              <a:rPr lang="en-US" dirty="0"/>
              <a:t> 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5892C95A-A63D-41F0-B842-39A63C503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415" y="69800"/>
            <a:ext cx="4367024" cy="3991775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72A93FD-0AB6-48BC-8DC0-DC48AB27B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315" y="3819523"/>
            <a:ext cx="4141796" cy="1315373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4463BB6C-4BF1-4919-BD8A-2FF07D95EBA5}"/>
              </a:ext>
            </a:extLst>
          </p:cNvPr>
          <p:cNvSpPr/>
          <p:nvPr/>
        </p:nvSpPr>
        <p:spPr>
          <a:xfrm>
            <a:off x="200561" y="1853957"/>
            <a:ext cx="4033885" cy="1437912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92A7EDF-0045-4584-BA4D-3330B77C2470}"/>
              </a:ext>
            </a:extLst>
          </p:cNvPr>
          <p:cNvSpPr/>
          <p:nvPr/>
        </p:nvSpPr>
        <p:spPr>
          <a:xfrm>
            <a:off x="4611315" y="1995885"/>
            <a:ext cx="4064372" cy="405288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4820A668-B9EE-4A8D-A154-CBBC87E6266D}"/>
              </a:ext>
            </a:extLst>
          </p:cNvPr>
          <p:cNvCxnSpPr>
            <a:cxnSpLocks/>
            <a:stCxn id="9" idx="1"/>
            <a:endCxn id="4" idx="3"/>
          </p:cNvCxnSpPr>
          <p:nvPr/>
        </p:nvCxnSpPr>
        <p:spPr bwMode="auto">
          <a:xfrm flipH="1">
            <a:off x="4234446" y="2198529"/>
            <a:ext cx="376869" cy="374384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7" name="Rektangel 16">
            <a:extLst>
              <a:ext uri="{FF2B5EF4-FFF2-40B4-BE49-F238E27FC236}">
                <a16:creationId xmlns:a16="http://schemas.microsoft.com/office/drawing/2014/main" id="{48C0E8DB-4BCC-483E-B94B-5D6DBF99EFAE}"/>
              </a:ext>
            </a:extLst>
          </p:cNvPr>
          <p:cNvSpPr/>
          <p:nvPr/>
        </p:nvSpPr>
        <p:spPr>
          <a:xfrm>
            <a:off x="200561" y="4061575"/>
            <a:ext cx="40338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/>
              <a:t>I </a:t>
            </a:r>
            <a:r>
              <a:rPr lang="en-US" sz="1100" i="1" dirty="0" err="1"/>
              <a:t>kan</a:t>
            </a:r>
            <a:r>
              <a:rPr lang="en-US" sz="1100" i="1" dirty="0"/>
              <a:t> </a:t>
            </a:r>
            <a:r>
              <a:rPr lang="en-US" sz="1100" i="1" dirty="0" err="1"/>
              <a:t>finde</a:t>
            </a:r>
            <a:r>
              <a:rPr lang="en-US" sz="1100" i="1" dirty="0"/>
              <a:t> </a:t>
            </a:r>
            <a:r>
              <a:rPr lang="en-US" sz="1100" i="1" dirty="0" err="1"/>
              <a:t>flere</a:t>
            </a:r>
            <a:r>
              <a:rPr lang="en-US" sz="1100" i="1" dirty="0"/>
              <a:t> </a:t>
            </a:r>
            <a:r>
              <a:rPr lang="en-US" sz="1100" i="1" dirty="0" err="1"/>
              <a:t>oplysninger</a:t>
            </a:r>
            <a:r>
              <a:rPr lang="en-US" sz="1100" i="1" dirty="0"/>
              <a:t> </a:t>
            </a:r>
            <a:r>
              <a:rPr lang="en-US" sz="1100" i="1" dirty="0" err="1"/>
              <a:t>i</a:t>
            </a:r>
            <a:r>
              <a:rPr lang="en-US" sz="1100" i="1" dirty="0"/>
              <a:t> KLIK (</a:t>
            </a:r>
            <a:r>
              <a:rPr lang="en-US" sz="1100" i="1" dirty="0" err="1"/>
              <a:t>eFaktura</a:t>
            </a:r>
            <a:r>
              <a:rPr lang="en-US" sz="1100" i="1" dirty="0"/>
              <a:t> 4) Match </a:t>
            </a:r>
            <a:r>
              <a:rPr lang="en-US" sz="1100" i="1" dirty="0" err="1"/>
              <a:t>kommunens</a:t>
            </a:r>
            <a:r>
              <a:rPr lang="en-US" sz="1100" i="1" dirty="0"/>
              <a:t> </a:t>
            </a:r>
            <a:r>
              <a:rPr lang="en-US" sz="1100" i="1" dirty="0" err="1"/>
              <a:t>ydelsestyper</a:t>
            </a:r>
            <a:r>
              <a:rPr lang="en-US" sz="1100" i="1" dirty="0"/>
              <a:t> </a:t>
            </a:r>
            <a:r>
              <a:rPr lang="en-US" sz="1100" i="1" dirty="0" err="1"/>
              <a:t>til</a:t>
            </a:r>
            <a:r>
              <a:rPr lang="en-US" sz="1100" i="1" dirty="0"/>
              <a:t> </a:t>
            </a:r>
            <a:r>
              <a:rPr lang="en-US" sz="1100" i="1" dirty="0" err="1"/>
              <a:t>ydelsesnummer</a:t>
            </a:r>
            <a:r>
              <a:rPr lang="en-US" sz="1100" i="1" dirty="0"/>
              <a:t> I KP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8BC9579B-BFAE-4694-8D81-B59DAEFC03EA}"/>
              </a:ext>
            </a:extLst>
          </p:cNvPr>
          <p:cNvSpPr/>
          <p:nvPr/>
        </p:nvSpPr>
        <p:spPr>
          <a:xfrm>
            <a:off x="4636067" y="3195577"/>
            <a:ext cx="4064372" cy="334949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cxnSp>
        <p:nvCxnSpPr>
          <p:cNvPr id="19" name="Lige pilforbindelse 18">
            <a:extLst>
              <a:ext uri="{FF2B5EF4-FFF2-40B4-BE49-F238E27FC236}">
                <a16:creationId xmlns:a16="http://schemas.microsoft.com/office/drawing/2014/main" id="{F10AB1D0-0775-478A-BCC1-97F27F9EA1EA}"/>
              </a:ext>
            </a:extLst>
          </p:cNvPr>
          <p:cNvCxnSpPr>
            <a:cxnSpLocks/>
            <a:stCxn id="18" idx="1"/>
            <a:endCxn id="4" idx="3"/>
          </p:cNvCxnSpPr>
          <p:nvPr/>
        </p:nvCxnSpPr>
        <p:spPr bwMode="auto">
          <a:xfrm flipH="1" flipV="1">
            <a:off x="4234446" y="2572913"/>
            <a:ext cx="401621" cy="790139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4" name="Rektangel 23">
            <a:extLst>
              <a:ext uri="{FF2B5EF4-FFF2-40B4-BE49-F238E27FC236}">
                <a16:creationId xmlns:a16="http://schemas.microsoft.com/office/drawing/2014/main" id="{5DF7BCCC-0DD5-456C-A3C5-A534FE4BF3FF}"/>
              </a:ext>
            </a:extLst>
          </p:cNvPr>
          <p:cNvSpPr/>
          <p:nvPr/>
        </p:nvSpPr>
        <p:spPr>
          <a:xfrm>
            <a:off x="4611315" y="3810363"/>
            <a:ext cx="4064372" cy="422952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cxnSp>
        <p:nvCxnSpPr>
          <p:cNvPr id="25" name="Lige pilforbindelse 24">
            <a:extLst>
              <a:ext uri="{FF2B5EF4-FFF2-40B4-BE49-F238E27FC236}">
                <a16:creationId xmlns:a16="http://schemas.microsoft.com/office/drawing/2014/main" id="{CEA8E6FC-36CA-4BD1-8F1C-98083C5287A4}"/>
              </a:ext>
            </a:extLst>
          </p:cNvPr>
          <p:cNvCxnSpPr>
            <a:cxnSpLocks/>
            <a:stCxn id="24" idx="1"/>
          </p:cNvCxnSpPr>
          <p:nvPr/>
        </p:nvCxnSpPr>
        <p:spPr bwMode="auto">
          <a:xfrm flipH="1" flipV="1">
            <a:off x="4209695" y="2585469"/>
            <a:ext cx="401620" cy="143637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7" name="Rektangel 26">
            <a:extLst>
              <a:ext uri="{FF2B5EF4-FFF2-40B4-BE49-F238E27FC236}">
                <a16:creationId xmlns:a16="http://schemas.microsoft.com/office/drawing/2014/main" id="{598CCF63-7060-41FC-95B6-A81A3BEE0EBB}"/>
              </a:ext>
            </a:extLst>
          </p:cNvPr>
          <p:cNvSpPr/>
          <p:nvPr/>
        </p:nvSpPr>
        <p:spPr>
          <a:xfrm>
            <a:off x="4636067" y="2790288"/>
            <a:ext cx="4064372" cy="405289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cxnSp>
        <p:nvCxnSpPr>
          <p:cNvPr id="28" name="Lige pilforbindelse 27">
            <a:extLst>
              <a:ext uri="{FF2B5EF4-FFF2-40B4-BE49-F238E27FC236}">
                <a16:creationId xmlns:a16="http://schemas.microsoft.com/office/drawing/2014/main" id="{E3CA985C-984B-4854-A9C5-862414F61AE8}"/>
              </a:ext>
            </a:extLst>
          </p:cNvPr>
          <p:cNvCxnSpPr>
            <a:cxnSpLocks/>
            <a:endCxn id="4" idx="3"/>
          </p:cNvCxnSpPr>
          <p:nvPr/>
        </p:nvCxnSpPr>
        <p:spPr bwMode="auto">
          <a:xfrm flipH="1" flipV="1">
            <a:off x="4234446" y="2572913"/>
            <a:ext cx="376869" cy="447311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295224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8B19AAB2-F0D8-4999-B9F7-0527F4565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33" y="2113494"/>
            <a:ext cx="4167065" cy="2060637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5892C95A-A63D-41F0-B842-39A63C503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415" y="69800"/>
            <a:ext cx="4367024" cy="399177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2FE4E70-B0BB-37ED-0CC3-4EE2CB9F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en-US" dirty="0" err="1"/>
              <a:t>Automatisk</a:t>
            </a:r>
            <a:r>
              <a:rPr lang="en-US" dirty="0"/>
              <a:t> </a:t>
            </a:r>
            <a:r>
              <a:rPr lang="en-US" dirty="0" err="1"/>
              <a:t>godkendelse</a:t>
            </a:r>
            <a:r>
              <a:rPr lang="en-US" dirty="0"/>
              <a:t>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222AE1-F80D-3EBD-B8D9-BC544660C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/>
          <a:lstStyle/>
          <a:p>
            <a:r>
              <a:rPr lang="en-US" dirty="0" err="1"/>
              <a:t>Validering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efaktura</a:t>
            </a:r>
            <a:endParaRPr lang="en-US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072A93FD-0AB6-48BC-8DC0-DC48AB27B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315" y="3819523"/>
            <a:ext cx="4141796" cy="1315373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6D3978F2-600F-48A0-9203-AAA2B24DD024}"/>
              </a:ext>
            </a:extLst>
          </p:cNvPr>
          <p:cNvSpPr/>
          <p:nvPr/>
        </p:nvSpPr>
        <p:spPr>
          <a:xfrm>
            <a:off x="4611315" y="2806021"/>
            <a:ext cx="4141796" cy="42579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97DAA26E-DC5B-4192-B91A-D918888EF18A}"/>
              </a:ext>
            </a:extLst>
          </p:cNvPr>
          <p:cNvSpPr/>
          <p:nvPr/>
        </p:nvSpPr>
        <p:spPr>
          <a:xfrm>
            <a:off x="151434" y="2358855"/>
            <a:ext cx="4141796" cy="212895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A5458E6F-04D7-4D3C-AD38-B7AF46EC28E0}"/>
              </a:ext>
            </a:extLst>
          </p:cNvPr>
          <p:cNvCxnSpPr>
            <a:stCxn id="6" idx="1"/>
            <a:endCxn id="10" idx="3"/>
          </p:cNvCxnSpPr>
          <p:nvPr/>
        </p:nvCxnSpPr>
        <p:spPr bwMode="auto">
          <a:xfrm flipH="1" flipV="1">
            <a:off x="4293230" y="2465303"/>
            <a:ext cx="318085" cy="553613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510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00741-FABE-4D8D-2A78-38D00C484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KOMBITs</a:t>
            </a:r>
            <a:r>
              <a:rPr lang="da-DK" dirty="0"/>
              <a:t> KP-team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24373E-7523-FB2B-BFAC-819DD2992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555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EF214E9-5409-351C-DCF1-818704805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550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32ED146-D4E7-670A-8702-8849FED89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8546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6E64833-4DF1-81FA-4ABE-8018612D5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4337" y="294957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D795E2C-0E70-0C42-31D1-2FF4105F7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6681" y="2999707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EB8E19B5-2101-6613-E3AD-825F8896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2538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469EA39E-8F8C-C0FD-22C3-081038A18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5900" y="2973766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25E2C0-1FED-A7AA-58A0-77A5AC311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4535" y="1318409"/>
            <a:ext cx="1278731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F5D0EA9-FF1C-268E-69CE-ED0E6C642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5577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illede">
            <a:extLst>
              <a:ext uri="{FF2B5EF4-FFF2-40B4-BE49-F238E27FC236}">
                <a16:creationId xmlns:a16="http://schemas.microsoft.com/office/drawing/2014/main" id="{216A2C89-E566-91E6-5325-B0CFB3798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65" t="14852" r="13544" b="4850"/>
          <a:stretch/>
        </p:blipFill>
        <p:spPr bwMode="auto">
          <a:xfrm>
            <a:off x="5537914" y="3192284"/>
            <a:ext cx="1146221" cy="114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7FE191F1-1296-3B91-902C-48C071FD80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8724" y="2999994"/>
            <a:ext cx="1399888" cy="139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2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2FE4E70-B0BB-37ED-0CC3-4EE2CB9F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en-US" dirty="0" err="1"/>
              <a:t>Automatisk</a:t>
            </a:r>
            <a:r>
              <a:rPr lang="en-US" dirty="0"/>
              <a:t> </a:t>
            </a:r>
            <a:r>
              <a:rPr lang="en-US" dirty="0" err="1"/>
              <a:t>godkendelse</a:t>
            </a:r>
            <a:r>
              <a:rPr lang="en-US" dirty="0"/>
              <a:t>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222AE1-F80D-3EBD-B8D9-BC544660C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/>
          <a:lstStyle/>
          <a:p>
            <a:r>
              <a:rPr lang="en-US" dirty="0" err="1"/>
              <a:t>Validering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efaktura</a:t>
            </a:r>
            <a:endParaRPr lang="en-US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93F8E5C-8791-4650-9896-B51D0725B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89" y="1029462"/>
            <a:ext cx="6606066" cy="3095808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1D77DE75-659F-4DD6-8A15-248512FC0A87}"/>
              </a:ext>
            </a:extLst>
          </p:cNvPr>
          <p:cNvSpPr/>
          <p:nvPr/>
        </p:nvSpPr>
        <p:spPr>
          <a:xfrm>
            <a:off x="513689" y="1275035"/>
            <a:ext cx="4141796" cy="212895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7B0C5439-8207-4FB9-BE9A-75DEB888C69B}"/>
              </a:ext>
            </a:extLst>
          </p:cNvPr>
          <p:cNvSpPr/>
          <p:nvPr/>
        </p:nvSpPr>
        <p:spPr>
          <a:xfrm>
            <a:off x="1589345" y="3210434"/>
            <a:ext cx="1063113" cy="586769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cxnSp>
        <p:nvCxnSpPr>
          <p:cNvPr id="15" name="Lige pilforbindelse 14">
            <a:extLst>
              <a:ext uri="{FF2B5EF4-FFF2-40B4-BE49-F238E27FC236}">
                <a16:creationId xmlns:a16="http://schemas.microsoft.com/office/drawing/2014/main" id="{8C3A6BAC-5072-416B-AED2-3D05E2B9018E}"/>
              </a:ext>
            </a:extLst>
          </p:cNvPr>
          <p:cNvCxnSpPr>
            <a:endCxn id="14" idx="0"/>
          </p:cNvCxnSpPr>
          <p:nvPr/>
        </p:nvCxnSpPr>
        <p:spPr bwMode="auto">
          <a:xfrm flipH="1">
            <a:off x="2120902" y="1487930"/>
            <a:ext cx="447794" cy="1722504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7610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2FE4E70-B0BB-37ED-0CC3-4EE2CB9F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en-US" dirty="0" err="1"/>
              <a:t>Visning</a:t>
            </a:r>
            <a:r>
              <a:rPr lang="en-US" dirty="0"/>
              <a:t> </a:t>
            </a:r>
            <a:r>
              <a:rPr lang="en-US" dirty="0" err="1"/>
              <a:t>efter</a:t>
            </a:r>
            <a:r>
              <a:rPr lang="en-US" dirty="0"/>
              <a:t> </a:t>
            </a:r>
            <a:r>
              <a:rPr lang="en-US" dirty="0" err="1"/>
              <a:t>godkendelse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222AE1-F80D-3EBD-B8D9-BC544660C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/>
          <a:lstStyle/>
          <a:p>
            <a:r>
              <a:rPr lang="en-US" dirty="0" err="1"/>
              <a:t>Automatisk</a:t>
            </a:r>
            <a:r>
              <a:rPr lang="en-US" dirty="0"/>
              <a:t> </a:t>
            </a:r>
            <a:r>
              <a:rPr lang="en-US" dirty="0" err="1"/>
              <a:t>godkendelse</a:t>
            </a:r>
            <a:endParaRPr lang="en-US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63ADE1BE-0D3E-46D5-BA45-73E7C67F7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3175" y="1419225"/>
            <a:ext cx="4776517" cy="2266296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6C4C1CA6-7C0E-468A-9812-BA1C56CE1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02" y="2166800"/>
            <a:ext cx="8306382" cy="1270753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FAA7059C-E399-40E1-9B59-480299FD621C}"/>
              </a:ext>
            </a:extLst>
          </p:cNvPr>
          <p:cNvSpPr/>
          <p:nvPr/>
        </p:nvSpPr>
        <p:spPr>
          <a:xfrm>
            <a:off x="4216012" y="1542614"/>
            <a:ext cx="4662742" cy="54445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363FB7F-3B2B-4883-B40F-D1AC20C19D82}"/>
              </a:ext>
            </a:extLst>
          </p:cNvPr>
          <p:cNvSpPr/>
          <p:nvPr/>
        </p:nvSpPr>
        <p:spPr>
          <a:xfrm>
            <a:off x="97720" y="2166799"/>
            <a:ext cx="8313363" cy="127075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EE051A5C-8519-4B77-960D-C5402AADBD77}"/>
              </a:ext>
            </a:extLst>
          </p:cNvPr>
          <p:cNvSpPr/>
          <p:nvPr/>
        </p:nvSpPr>
        <p:spPr>
          <a:xfrm>
            <a:off x="4163174" y="3901148"/>
            <a:ext cx="4715579" cy="95628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r>
              <a:rPr lang="da-DK" sz="800" dirty="0">
                <a:solidFill>
                  <a:schemeClr val="tx1"/>
                </a:solidFill>
                <a:latin typeface="Neue Haas Grotesk Text Pro" panose="020B0504020202020204" pitchFamily="34" charset="77"/>
                <a:cs typeface="Arial"/>
              </a:rPr>
              <a:t>Når KP automatisk godkender en </a:t>
            </a:r>
            <a:r>
              <a:rPr lang="da-DK" sz="800" dirty="0" err="1">
                <a:solidFill>
                  <a:schemeClr val="tx1"/>
                </a:solidFill>
                <a:latin typeface="Neue Haas Grotesk Text Pro" panose="020B0504020202020204" pitchFamily="34" charset="77"/>
                <a:cs typeface="Arial"/>
              </a:rPr>
              <a:t>eFaktura</a:t>
            </a:r>
            <a:r>
              <a:rPr lang="da-DK" sz="800" dirty="0">
                <a:solidFill>
                  <a:schemeClr val="tx1"/>
                </a:solidFill>
                <a:latin typeface="Neue Haas Grotesk Text Pro" panose="020B0504020202020204" pitchFamily="34" charset="77"/>
                <a:cs typeface="Arial"/>
              </a:rPr>
              <a:t>, tjekker KP om der allerede er en sag for det år som </a:t>
            </a:r>
            <a:r>
              <a:rPr lang="da-DK" sz="800" dirty="0" err="1">
                <a:solidFill>
                  <a:schemeClr val="tx1"/>
                </a:solidFill>
                <a:latin typeface="Neue Haas Grotesk Text Pro" panose="020B0504020202020204" pitchFamily="34" charset="77"/>
                <a:cs typeface="Arial"/>
              </a:rPr>
              <a:t>eFakturaen</a:t>
            </a:r>
            <a:r>
              <a:rPr lang="da-DK" sz="800" dirty="0">
                <a:solidFill>
                  <a:schemeClr val="tx1"/>
                </a:solidFill>
                <a:latin typeface="Neue Haas Grotesk Text Pro" panose="020B0504020202020204" pitchFamily="34" charset="77"/>
                <a:cs typeface="Arial"/>
              </a:rPr>
              <a:t> vedrør. Hvis ja knytter den faktura til den sag, hvis nej opretter den automatisk en ny sag.</a:t>
            </a:r>
          </a:p>
          <a:p>
            <a:pPr algn="l">
              <a:spcAft>
                <a:spcPts val="300"/>
              </a:spcAft>
            </a:pPr>
            <a:endParaRPr lang="da-DK" sz="8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  <a:p>
            <a:pPr algn="l">
              <a:spcAft>
                <a:spcPts val="300"/>
              </a:spcAft>
            </a:pPr>
            <a:r>
              <a:rPr lang="da-DK" sz="800" dirty="0">
                <a:solidFill>
                  <a:schemeClr val="tx1"/>
                </a:solidFill>
                <a:latin typeface="Neue Haas Grotesk Text Pro" panose="020B0504020202020204" pitchFamily="34" charset="77"/>
                <a:cs typeface="Arial"/>
              </a:rPr>
              <a:t>Bemærk at fra release 5 er der 7 nye sagstyper vedr. almindeligt helbredstillæg.</a:t>
            </a:r>
          </a:p>
          <a:p>
            <a:pPr algn="l">
              <a:spcAft>
                <a:spcPts val="300"/>
              </a:spcAft>
            </a:pPr>
            <a:endParaRPr lang="da-DK" sz="8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  <a:p>
            <a:pPr algn="l">
              <a:spcAft>
                <a:spcPts val="300"/>
              </a:spcAft>
            </a:pPr>
            <a:endParaRPr lang="da-DK" sz="8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7488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2FE4E70-B0BB-37ED-0CC3-4EE2CB9F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en-US" dirty="0" err="1"/>
              <a:t>Visning</a:t>
            </a:r>
            <a:r>
              <a:rPr lang="en-US" dirty="0"/>
              <a:t> </a:t>
            </a:r>
            <a:r>
              <a:rPr lang="en-US" dirty="0" err="1"/>
              <a:t>efter</a:t>
            </a:r>
            <a:r>
              <a:rPr lang="en-US" dirty="0"/>
              <a:t> </a:t>
            </a:r>
            <a:r>
              <a:rPr lang="en-US" dirty="0" err="1"/>
              <a:t>godkendelse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222AE1-F80D-3EBD-B8D9-BC544660C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/>
          <a:lstStyle/>
          <a:p>
            <a:r>
              <a:rPr lang="en-US" dirty="0" err="1"/>
              <a:t>Automatisk</a:t>
            </a:r>
            <a:r>
              <a:rPr lang="en-US" dirty="0"/>
              <a:t> </a:t>
            </a:r>
            <a:r>
              <a:rPr lang="en-US" dirty="0" err="1"/>
              <a:t>godkendelse</a:t>
            </a:r>
            <a:endParaRPr lang="en-US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63ADE1BE-0D3E-46D5-BA45-73E7C67F7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713" y="1344835"/>
            <a:ext cx="4815607" cy="2284843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513B06BC-510C-4589-8DD0-3E9A5A303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80" y="2793451"/>
            <a:ext cx="7447823" cy="1151153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87EB65F7-1538-4D2D-AA3A-E8E6621267FC}"/>
              </a:ext>
            </a:extLst>
          </p:cNvPr>
          <p:cNvSpPr/>
          <p:nvPr/>
        </p:nvSpPr>
        <p:spPr>
          <a:xfrm>
            <a:off x="111680" y="2793451"/>
            <a:ext cx="7391983" cy="115115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63D88A2-9B37-4960-9EF0-5A21583D71A1}"/>
              </a:ext>
            </a:extLst>
          </p:cNvPr>
          <p:cNvSpPr/>
          <p:nvPr/>
        </p:nvSpPr>
        <p:spPr>
          <a:xfrm>
            <a:off x="4237652" y="2195602"/>
            <a:ext cx="4738823" cy="54445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58597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2FE4E70-B0BB-37ED-0CC3-4EE2CB9F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en-US" dirty="0" err="1"/>
              <a:t>Visning</a:t>
            </a:r>
            <a:r>
              <a:rPr lang="en-US" dirty="0"/>
              <a:t> </a:t>
            </a:r>
            <a:r>
              <a:rPr lang="en-US" dirty="0" err="1"/>
              <a:t>efter</a:t>
            </a:r>
            <a:r>
              <a:rPr lang="en-US" dirty="0"/>
              <a:t> </a:t>
            </a:r>
            <a:r>
              <a:rPr lang="en-US" dirty="0" err="1"/>
              <a:t>godkendelse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222AE1-F80D-3EBD-B8D9-BC544660C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/>
          <a:lstStyle/>
          <a:p>
            <a:r>
              <a:rPr lang="en-US" dirty="0" err="1"/>
              <a:t>Automatisk</a:t>
            </a:r>
            <a:r>
              <a:rPr lang="en-US" dirty="0"/>
              <a:t> </a:t>
            </a:r>
            <a:r>
              <a:rPr lang="en-US" dirty="0" err="1"/>
              <a:t>godkendelse</a:t>
            </a:r>
            <a:endParaRPr lang="en-US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63ADE1BE-0D3E-46D5-BA45-73E7C67F7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713" y="1344835"/>
            <a:ext cx="4815607" cy="2284843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87EB65F7-1538-4D2D-AA3A-E8E6621267FC}"/>
              </a:ext>
            </a:extLst>
          </p:cNvPr>
          <p:cNvSpPr/>
          <p:nvPr/>
        </p:nvSpPr>
        <p:spPr>
          <a:xfrm>
            <a:off x="153561" y="3422282"/>
            <a:ext cx="7943414" cy="103402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63D88A2-9B37-4960-9EF0-5A21583D71A1}"/>
              </a:ext>
            </a:extLst>
          </p:cNvPr>
          <p:cNvSpPr/>
          <p:nvPr/>
        </p:nvSpPr>
        <p:spPr>
          <a:xfrm>
            <a:off x="4237652" y="2781934"/>
            <a:ext cx="4738823" cy="58947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F21D114-D4E9-40D2-ACCB-B0FD08D4F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61" y="3424112"/>
            <a:ext cx="7943414" cy="103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036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2FE4E70-B0BB-37ED-0CC3-4EE2CB9F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en-US" dirty="0"/>
              <a:t>Ny fane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visning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eFaktura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222AE1-F80D-3EBD-B8D9-BC544660C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/>
          <a:lstStyle/>
          <a:p>
            <a:r>
              <a:rPr lang="en-US" dirty="0" err="1"/>
              <a:t>Automatisk</a:t>
            </a:r>
            <a:r>
              <a:rPr lang="en-US" dirty="0"/>
              <a:t> </a:t>
            </a:r>
            <a:r>
              <a:rPr lang="en-US" dirty="0" err="1"/>
              <a:t>godkendelse</a:t>
            </a:r>
            <a:endParaRPr lang="en-US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560AF3A-D6CD-458E-B062-3A5AC2D49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23" y="1612418"/>
            <a:ext cx="8884953" cy="108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15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2FE4E70-B0BB-37ED-0CC3-4EE2CB9F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en-US" dirty="0"/>
              <a:t>Ny fane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visning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eFaktura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222AE1-F80D-3EBD-B8D9-BC544660C3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/>
          <a:lstStyle/>
          <a:p>
            <a:r>
              <a:rPr lang="en-US" dirty="0" err="1"/>
              <a:t>Automatisk</a:t>
            </a:r>
            <a:r>
              <a:rPr lang="en-US" dirty="0"/>
              <a:t> </a:t>
            </a:r>
            <a:r>
              <a:rPr lang="en-US" dirty="0" err="1"/>
              <a:t>godkendelse</a:t>
            </a:r>
            <a:endParaRPr lang="en-US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63CBD322-9DE5-45C2-B1D1-E26E8ECB5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89" y="1434042"/>
            <a:ext cx="8243560" cy="2504429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808E600F-C112-4B42-8AAF-DA9E72A837E3}"/>
              </a:ext>
            </a:extLst>
          </p:cNvPr>
          <p:cNvSpPr txBox="1"/>
          <p:nvPr/>
        </p:nvSpPr>
        <p:spPr>
          <a:xfrm>
            <a:off x="390889" y="4160657"/>
            <a:ext cx="2296149" cy="42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>
              <a:spcAft>
                <a:spcPts val="300"/>
              </a:spcAft>
            </a:pPr>
            <a:r>
              <a:rPr lang="da-DK" sz="1000" kern="0" dirty="0">
                <a:latin typeface="Neue Haas Grotesk Text Pro" panose="020B0504020202020204" pitchFamily="34" charset="77"/>
                <a:cs typeface="Arial"/>
              </a:rPr>
              <a:t>Husk at de blå ‘links’ er klikbare</a:t>
            </a:r>
          </a:p>
        </p:txBody>
      </p:sp>
    </p:spTree>
    <p:extLst>
      <p:ext uri="{BB962C8B-B14F-4D97-AF65-F5344CB8AC3E}">
        <p14:creationId xmlns:p14="http://schemas.microsoft.com/office/powerpoint/2010/main" val="586553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7D1453-EDF9-B67F-AFBD-EB13CBA73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B366ED8-E730-BE45-7ED0-EF954FA25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9083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4B8C362-C41B-ABF2-AC34-0DFA34D1C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Månedlig revurdering af helbredstillægskort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AF861A7-9617-ED59-3047-CA7DE041BF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Månedlig revurdering af helbredstillægskortet sker ikke på samme tid som ”månedskørslen”. </a:t>
            </a:r>
          </a:p>
          <a:p>
            <a:r>
              <a:rPr lang="da-DK" dirty="0"/>
              <a:t>Det har tilsyneladende skabt forvirring hos nogle af jer. </a:t>
            </a:r>
          </a:p>
          <a:p>
            <a:r>
              <a:rPr lang="da-DK" dirty="0"/>
              <a:t>Årshjulet på driftssiden er nu opdateret med ”HMT-Måned”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62DA767-5DEB-3907-55A4-A348B6950D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12981A4-E063-6E52-EDE6-5F45814428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9932D193-96ED-4AD6-9C97-1754BB1D2D4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83356CF6-7470-441A-AE2B-5AAD99A87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749"/>
            <a:ext cx="9144000" cy="248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603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F61AF8-8F83-39C4-6835-9C46641CD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Min Support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Send retur til Netcompany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75FDBBA-FCFB-9ADC-A1AF-D0C15D9CB7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Ved brug af ”Vis/Rediger” sender I </a:t>
            </a:r>
            <a:r>
              <a:rPr lang="da-DK" i="1" dirty="0"/>
              <a:t>ikke</a:t>
            </a:r>
            <a:r>
              <a:rPr lang="da-DK" dirty="0"/>
              <a:t> en sag tilbage til Netcompany!</a:t>
            </a:r>
          </a:p>
          <a:p>
            <a:r>
              <a:rPr lang="da-DK" dirty="0"/>
              <a:t>Til april ændres ”Vis/Rediger” derfor til ”Vis” alene (som ved KY).</a:t>
            </a:r>
          </a:p>
          <a:p>
            <a:r>
              <a:rPr lang="da-DK" dirty="0"/>
              <a:t>Med ”</a:t>
            </a:r>
            <a:r>
              <a:rPr lang="da-DK" b="1" dirty="0"/>
              <a:t>Besvar</a:t>
            </a:r>
            <a:r>
              <a:rPr lang="da-DK" dirty="0"/>
              <a:t>” eller ”</a:t>
            </a:r>
            <a:r>
              <a:rPr lang="da-DK" b="1" dirty="0"/>
              <a:t>Afgør sag</a:t>
            </a:r>
            <a:r>
              <a:rPr lang="da-DK" dirty="0"/>
              <a:t>” returnere I til Netcompany.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34990BE-F067-8E3B-F87C-FE4BEAE818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</p:txBody>
      </p:sp>
      <p:pic>
        <p:nvPicPr>
          <p:cNvPr id="7" name="Pladsholder til billede 6" descr="Et billede, der indeholder person, tøj, plante, udendørs&#10;&#10;Automatisk genereret beskrivelse">
            <a:extLst>
              <a:ext uri="{FF2B5EF4-FFF2-40B4-BE49-F238E27FC236}">
                <a16:creationId xmlns:a16="http://schemas.microsoft.com/office/drawing/2014/main" id="{D119D63A-5351-6BCD-4CEE-911D2AB311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95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1E0AC-6796-8E68-49D2-7A3ED692C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Nedetid i KLIK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164ABFD-4F43-990C-4CB0-9BAEAC9747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KLIK vil være utilgængelig mandag d. 11. marts fra kl. 8-13.</a:t>
            </a:r>
          </a:p>
          <a:p>
            <a:r>
              <a:rPr lang="da-DK" dirty="0"/>
              <a:t>Årsagen er, at vores leverandør implementerer en ny fane ”Kontaktliste”.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8231DC5-570F-5BF2-9666-B26636A54A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</p:txBody>
      </p:sp>
      <p:pic>
        <p:nvPicPr>
          <p:cNvPr id="7" name="Pladsholder til billede 6" descr="Et billede, der indeholder pære, glødepære, lampe, lys/lygte&#10;&#10;Automatisk genereret beskrivelse">
            <a:extLst>
              <a:ext uri="{FF2B5EF4-FFF2-40B4-BE49-F238E27FC236}">
                <a16:creationId xmlns:a16="http://schemas.microsoft.com/office/drawing/2014/main" id="{66E6B09B-8CEB-5C93-0F1E-1C6FDCFF54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C8F76267-DA12-4419-902C-D3C6F3D376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257"/>
          <a:stretch/>
        </p:blipFill>
        <p:spPr>
          <a:xfrm>
            <a:off x="0" y="2088993"/>
            <a:ext cx="9144000" cy="3054507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861736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00741-FABE-4D8D-2A78-38D00C484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Netcompanys</a:t>
            </a:r>
            <a:r>
              <a:rPr lang="da-DK" dirty="0"/>
              <a:t> KP-team</a:t>
            </a:r>
          </a:p>
        </p:txBody>
      </p:sp>
      <p:pic>
        <p:nvPicPr>
          <p:cNvPr id="7" name="Billede 6" descr="Et billede, der indeholder Ansigt, person, tøj, Hage&#10;&#10;Automatisk genereret beskrivelse">
            <a:extLst>
              <a:ext uri="{FF2B5EF4-FFF2-40B4-BE49-F238E27FC236}">
                <a16:creationId xmlns:a16="http://schemas.microsoft.com/office/drawing/2014/main" id="{04BCB280-B2FE-AA49-046A-C415185162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4680" y="3099622"/>
            <a:ext cx="1496908" cy="1497914"/>
          </a:xfrm>
          <a:prstGeom prst="rect">
            <a:avLst/>
          </a:prstGeom>
        </p:spPr>
      </p:pic>
      <p:pic>
        <p:nvPicPr>
          <p:cNvPr id="9" name="Billede 8" descr="Et billede, der indeholder Ansigt, person, tøj, skjorte/bluse/T-shirt&#10;&#10;Automatisk genereret beskrivelse">
            <a:extLst>
              <a:ext uri="{FF2B5EF4-FFF2-40B4-BE49-F238E27FC236}">
                <a16:creationId xmlns:a16="http://schemas.microsoft.com/office/drawing/2014/main" id="{26FE8C16-A567-9209-8CC8-93C2971FCC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179" y="1363287"/>
            <a:ext cx="1984850" cy="1642249"/>
          </a:xfrm>
          <a:prstGeom prst="rect">
            <a:avLst/>
          </a:prstGeom>
        </p:spPr>
      </p:pic>
      <p:pic>
        <p:nvPicPr>
          <p:cNvPr id="11" name="Billede 10" descr="Et billede, der indeholder person, Ansigt, træ, smil&#10;&#10;Automatisk genereret beskrivelse">
            <a:extLst>
              <a:ext uri="{FF2B5EF4-FFF2-40B4-BE49-F238E27FC236}">
                <a16:creationId xmlns:a16="http://schemas.microsoft.com/office/drawing/2014/main" id="{5E8C9634-0283-C272-6E9B-B5E939EB83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9769" y="3104508"/>
            <a:ext cx="1497914" cy="1497914"/>
          </a:xfrm>
          <a:prstGeom prst="rect">
            <a:avLst/>
          </a:prstGeom>
        </p:spPr>
      </p:pic>
      <p:pic>
        <p:nvPicPr>
          <p:cNvPr id="13" name="Billede 12" descr="Et billede, der indeholder Ansigt, person, tøj, menneske&#10;&#10;Automatisk genereret beskrivelse">
            <a:extLst>
              <a:ext uri="{FF2B5EF4-FFF2-40B4-BE49-F238E27FC236}">
                <a16:creationId xmlns:a16="http://schemas.microsoft.com/office/drawing/2014/main" id="{8CE94E08-64FC-1242-615C-AE3549933B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325" y="3117522"/>
            <a:ext cx="1497914" cy="1484900"/>
          </a:xfrm>
          <a:prstGeom prst="rect">
            <a:avLst/>
          </a:prstGeom>
        </p:spPr>
      </p:pic>
      <p:pic>
        <p:nvPicPr>
          <p:cNvPr id="15" name="Billede 14" descr="Et billede, der indeholder Ansigt, person, tøj, smil&#10;&#10;Automatisk genereret beskrivelse">
            <a:extLst>
              <a:ext uri="{FF2B5EF4-FFF2-40B4-BE49-F238E27FC236}">
                <a16:creationId xmlns:a16="http://schemas.microsoft.com/office/drawing/2014/main" id="{75456B73-F36C-4105-E106-DC21C5C271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125" y="1363287"/>
            <a:ext cx="2111463" cy="1642249"/>
          </a:xfrm>
          <a:prstGeom prst="rect">
            <a:avLst/>
          </a:prstGeom>
        </p:spPr>
      </p:pic>
      <p:pic>
        <p:nvPicPr>
          <p:cNvPr id="17" name="Billede 16" descr="Et billede, der indeholder Ansigt, person, smil, tøj&#10;&#10;Automatisk genereret beskrivelse">
            <a:extLst>
              <a:ext uri="{FF2B5EF4-FFF2-40B4-BE49-F238E27FC236}">
                <a16:creationId xmlns:a16="http://schemas.microsoft.com/office/drawing/2014/main" id="{91C7FF61-4F66-B0BB-EE5E-764B0A9784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634" y="1363287"/>
            <a:ext cx="2073887" cy="1642249"/>
          </a:xfrm>
          <a:prstGeom prst="rect">
            <a:avLst/>
          </a:prstGeom>
        </p:spPr>
      </p:pic>
      <p:pic>
        <p:nvPicPr>
          <p:cNvPr id="19" name="Billede 18" descr="Et billede, der indeholder Ansigt, person, tøj, Galla&#10;&#10;Automatisk genereret beskrivelse">
            <a:extLst>
              <a:ext uri="{FF2B5EF4-FFF2-40B4-BE49-F238E27FC236}">
                <a16:creationId xmlns:a16="http://schemas.microsoft.com/office/drawing/2014/main" id="{5B472D1F-3737-C088-2A19-72902927F2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25" y="1363287"/>
            <a:ext cx="1642249" cy="164224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A67A73E4-CF1E-4B3B-321F-9A4ADA6321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145" y="3109283"/>
            <a:ext cx="1597628" cy="1478592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2CC58734-6662-5AE0-0388-7615CDAFCC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0235" y="3112327"/>
            <a:ext cx="1497914" cy="149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915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7A2E2A-B686-14AD-70D2-1B29DAC75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Vil du (fortsat) modtage nyhedsbrev?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9339489-4F6C-5AB2-7011-D510BE58F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E78B-10A4-4D92-B584-2AD6C24DFD9E}" type="datetime1">
              <a:rPr lang="en-US" smtClean="0"/>
              <a:t>2/8/2024</a:t>
            </a:fld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140B045-DE6A-F300-453E-2A4BE99FE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smtClean="0"/>
              <a:t>40</a:t>
            </a:fld>
            <a:endParaRPr lang="en-US" dirty="0"/>
          </a:p>
        </p:txBody>
      </p:sp>
      <p:pic>
        <p:nvPicPr>
          <p:cNvPr id="10" name="Pladsholder til billede 9" descr="Et billede, der indeholder person, indendørs, briller, computer&#10;&#10;Automatisk genereret beskrivelse">
            <a:extLst>
              <a:ext uri="{FF2B5EF4-FFF2-40B4-BE49-F238E27FC236}">
                <a16:creationId xmlns:a16="http://schemas.microsoft.com/office/drawing/2014/main" id="{01B319AA-8D02-5EB5-4184-581C07CCAF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C892673E-09D8-7BB1-7461-37AB41139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4283880"/>
            <a:ext cx="5038726" cy="861773"/>
          </a:xfrm>
          <a:solidFill>
            <a:schemeClr val="tx2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pPr marL="72000" lvl="1" indent="0" algn="ctr">
              <a:buNone/>
            </a:pPr>
            <a:endParaRPr lang="da-DK" sz="1400" dirty="0">
              <a:hlinkClick r:id="rId3"/>
            </a:endParaRPr>
          </a:p>
          <a:p>
            <a:pPr marL="72000" lvl="1" indent="0" algn="ctr">
              <a:buNone/>
            </a:pPr>
            <a:r>
              <a:rPr lang="da-DK" sz="1400" dirty="0">
                <a:hlinkClick r:id="rId3"/>
              </a:rPr>
              <a:t>Tilmeld nyhedsbrev fra Arbejdsmarked og beskæftigelse</a:t>
            </a:r>
            <a:r>
              <a:rPr lang="da-DK" sz="1400" dirty="0"/>
              <a:t>  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406E1F89-D626-0EFC-C933-B4BABC93FC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Grafik 8" descr="Database">
            <a:extLst>
              <a:ext uri="{FF2B5EF4-FFF2-40B4-BE49-F238E27FC236}">
                <a16:creationId xmlns:a16="http://schemas.microsoft.com/office/drawing/2014/main" id="{BDCB49D5-B64D-4370-80AC-DA9E8F0CB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212" y="1250926"/>
            <a:ext cx="914400" cy="914400"/>
          </a:xfrm>
          <a:prstGeom prst="rect">
            <a:avLst/>
          </a:prstGeom>
        </p:spPr>
      </p:pic>
      <p:pic>
        <p:nvPicPr>
          <p:cNvPr id="12" name="Grafik 11" descr="Hammer">
            <a:extLst>
              <a:ext uri="{FF2B5EF4-FFF2-40B4-BE49-F238E27FC236}">
                <a16:creationId xmlns:a16="http://schemas.microsoft.com/office/drawing/2014/main" id="{B4C62F4B-7321-47D9-989F-5BD118106B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319" y="3060993"/>
            <a:ext cx="914400" cy="914400"/>
          </a:xfrm>
          <a:prstGeom prst="rect">
            <a:avLst/>
          </a:prstGeom>
        </p:spPr>
      </p:pic>
      <p:pic>
        <p:nvPicPr>
          <p:cNvPr id="14" name="Grafik 13" descr="Nøgle">
            <a:extLst>
              <a:ext uri="{FF2B5EF4-FFF2-40B4-BE49-F238E27FC236}">
                <a16:creationId xmlns:a16="http://schemas.microsoft.com/office/drawing/2014/main" id="{4E24D944-038D-40CA-ABCE-60EF10F041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224514">
            <a:off x="53119" y="2868640"/>
            <a:ext cx="914400" cy="914400"/>
          </a:xfrm>
          <a:prstGeom prst="rect">
            <a:avLst/>
          </a:prstGeom>
        </p:spPr>
      </p:pic>
      <p:pic>
        <p:nvPicPr>
          <p:cNvPr id="17" name="Grafik 16" descr="Database">
            <a:extLst>
              <a:ext uri="{FF2B5EF4-FFF2-40B4-BE49-F238E27FC236}">
                <a16:creationId xmlns:a16="http://schemas.microsoft.com/office/drawing/2014/main" id="{8FF57156-1374-401B-A8F9-C0B77D95B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90908" y="1276792"/>
            <a:ext cx="914400" cy="914400"/>
          </a:xfrm>
          <a:prstGeom prst="rect">
            <a:avLst/>
          </a:prstGeom>
        </p:spPr>
      </p:pic>
      <p:sp>
        <p:nvSpPr>
          <p:cNvPr id="20" name="Pil: højre 19">
            <a:extLst>
              <a:ext uri="{FF2B5EF4-FFF2-40B4-BE49-F238E27FC236}">
                <a16:creationId xmlns:a16="http://schemas.microsoft.com/office/drawing/2014/main" id="{07E96FD6-262A-4A98-B5CF-C924E303C9CF}"/>
              </a:ext>
            </a:extLst>
          </p:cNvPr>
          <p:cNvSpPr/>
          <p:nvPr/>
        </p:nvSpPr>
        <p:spPr>
          <a:xfrm>
            <a:off x="1496946" y="920753"/>
            <a:ext cx="2022475" cy="1626478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pic>
        <p:nvPicPr>
          <p:cNvPr id="22" name="Grafik 21" descr="E-mail">
            <a:extLst>
              <a:ext uri="{FF2B5EF4-FFF2-40B4-BE49-F238E27FC236}">
                <a16:creationId xmlns:a16="http://schemas.microsoft.com/office/drawing/2014/main" id="{E8ED0CC7-0033-47F6-B411-5EA35F8EAF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82250" y="1387313"/>
            <a:ext cx="641626" cy="641626"/>
          </a:xfrm>
          <a:prstGeom prst="rect">
            <a:avLst/>
          </a:prstGeom>
        </p:spPr>
      </p:pic>
      <p:grpSp>
        <p:nvGrpSpPr>
          <p:cNvPr id="24" name="Gruppe 23">
            <a:extLst>
              <a:ext uri="{FF2B5EF4-FFF2-40B4-BE49-F238E27FC236}">
                <a16:creationId xmlns:a16="http://schemas.microsoft.com/office/drawing/2014/main" id="{79F7B692-3D1B-4274-806C-A44F6A228CC7}"/>
              </a:ext>
            </a:extLst>
          </p:cNvPr>
          <p:cNvGrpSpPr/>
          <p:nvPr/>
        </p:nvGrpSpPr>
        <p:grpSpPr>
          <a:xfrm rot="20570708">
            <a:off x="1629642" y="1816978"/>
            <a:ext cx="1268136" cy="1331313"/>
            <a:chOff x="355634" y="2829890"/>
            <a:chExt cx="1231126" cy="1231126"/>
          </a:xfrm>
        </p:grpSpPr>
        <p:pic>
          <p:nvPicPr>
            <p:cNvPr id="16" name="Grafik 15" descr="Vendekalender">
              <a:extLst>
                <a:ext uri="{FF2B5EF4-FFF2-40B4-BE49-F238E27FC236}">
                  <a16:creationId xmlns:a16="http://schemas.microsoft.com/office/drawing/2014/main" id="{8776DDB1-0F57-4557-9982-AD041947C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55634" y="2829890"/>
              <a:ext cx="1231126" cy="1231126"/>
            </a:xfrm>
            <a:prstGeom prst="rect">
              <a:avLst/>
            </a:prstGeom>
          </p:spPr>
        </p:pic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id="{3EC02CFE-3EDA-4A26-B07A-03793075320F}"/>
                </a:ext>
              </a:extLst>
            </p:cNvPr>
            <p:cNvSpPr txBox="1"/>
            <p:nvPr/>
          </p:nvSpPr>
          <p:spPr>
            <a:xfrm>
              <a:off x="574687" y="3451096"/>
              <a:ext cx="793019" cy="395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l"/>
              <a:r>
                <a:rPr lang="da-DK" sz="1200" b="1" dirty="0">
                  <a:latin typeface="Helvetica" pitchFamily="2" charset="0"/>
                  <a:cs typeface="Arial"/>
                </a:rPr>
                <a:t>1. marts</a:t>
              </a:r>
            </a:p>
          </p:txBody>
        </p:sp>
      </p:grpSp>
      <p:sp>
        <p:nvSpPr>
          <p:cNvPr id="25" name="Tekstfelt 24">
            <a:extLst>
              <a:ext uri="{FF2B5EF4-FFF2-40B4-BE49-F238E27FC236}">
                <a16:creationId xmlns:a16="http://schemas.microsoft.com/office/drawing/2014/main" id="{4C668E6D-DC99-4898-A9F8-9A645438D42A}"/>
              </a:ext>
            </a:extLst>
          </p:cNvPr>
          <p:cNvSpPr txBox="1"/>
          <p:nvPr/>
        </p:nvSpPr>
        <p:spPr>
          <a:xfrm>
            <a:off x="1432766" y="3251637"/>
            <a:ext cx="2766969" cy="7220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100" dirty="0">
                <a:latin typeface="Neue Haas Grotesk Text Pro" panose="020B0504020202020204" pitchFamily="34" charset="0"/>
                <a:cs typeface="Arial"/>
              </a:rPr>
              <a:t>Jf. GDPR må tilmeldtes mailadresser ikke flyttes til den nye platform! </a:t>
            </a:r>
          </a:p>
          <a:p>
            <a:pPr algn="l"/>
            <a:r>
              <a:rPr lang="da-DK" sz="1100" dirty="0">
                <a:latin typeface="Neue Haas Grotesk Text Pro" panose="020B0504020202020204" pitchFamily="34" charset="0"/>
                <a:cs typeface="Arial"/>
              </a:rPr>
              <a:t>I skal derfor tilmelde jer igen.</a:t>
            </a:r>
          </a:p>
        </p:txBody>
      </p:sp>
    </p:spTree>
    <p:extLst>
      <p:ext uri="{BB962C8B-B14F-4D97-AF65-F5344CB8AC3E}">
        <p14:creationId xmlns:p14="http://schemas.microsoft.com/office/powerpoint/2010/main" val="23036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7D1453-EDF9-B67F-AFBD-EB13CBA73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Tips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B366ED8-E730-BE45-7ED0-EF954FA25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62096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FE5B5-2FBF-B503-F027-29D68D7E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>
              <a:latin typeface="Neue Haas Grotesk Text Pro" panose="020B05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1602120-0EC8-F249-0D86-1DAE95765F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697588E-719C-2EC2-8ADF-4EDB3A5EEF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Tips</a:t>
            </a:r>
          </a:p>
          <a:p>
            <a:endParaRPr lang="da-DK" dirty="0"/>
          </a:p>
        </p:txBody>
      </p:sp>
      <p:pic>
        <p:nvPicPr>
          <p:cNvPr id="7" name="Pladsholder til billede 6" descr="Et billede, der indeholder luft, Luftfotografering, udendørs, Fugleperspektiv&#10;&#10;Automatisk genereret beskrivelse">
            <a:extLst>
              <a:ext uri="{FF2B5EF4-FFF2-40B4-BE49-F238E27FC236}">
                <a16:creationId xmlns:a16="http://schemas.microsoft.com/office/drawing/2014/main" id="{2BA73938-4DB8-494F-5CDE-4E3B2D92B4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3E1565DE-C44C-41A6-A0E4-26A486824977}"/>
              </a:ext>
            </a:extLst>
          </p:cNvPr>
          <p:cNvSpPr txBox="1"/>
          <p:nvPr/>
        </p:nvSpPr>
        <p:spPr>
          <a:xfrm>
            <a:off x="6085211" y="484188"/>
            <a:ext cx="2387150" cy="71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4000" dirty="0">
                <a:highlight>
                  <a:srgbClr val="FFFF00"/>
                </a:highlight>
                <a:latin typeface="Helvetica" pitchFamily="2" charset="0"/>
                <a:cs typeface="Arial"/>
              </a:rPr>
              <a:t>Udkast</a:t>
            </a:r>
            <a:endParaRPr lang="da-DK" sz="1400" dirty="0">
              <a:highlight>
                <a:srgbClr val="FFFF00"/>
              </a:highlight>
              <a:latin typeface="Helvetica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74609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91FCE-F03D-7214-E16D-02122A2C5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 ligger vejledninger mv.?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ADEB0D6-B131-850B-2677-CB66AF878C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latin typeface="Neue Haas Grotesk Text Pro" panose="020B0504020202020204" pitchFamily="34" charset="0"/>
              </a:rPr>
              <a:t>Resultatet af brugertilfredshedsundersøgelsen viser, at mange medarbejdere ikke kan finde vejledningsmaterialer. </a:t>
            </a:r>
          </a:p>
          <a:p>
            <a:r>
              <a:rPr lang="da-DK" dirty="0">
                <a:latin typeface="Neue Haas Grotesk Text Pro" panose="020B0504020202020204" pitchFamily="34" charset="0"/>
              </a:rPr>
              <a:t>HUSK at I kan finde mange forskellige materialer på </a:t>
            </a:r>
            <a:r>
              <a:rPr lang="da-DK" dirty="0" err="1">
                <a:latin typeface="Neue Haas Grotesk Text Pro" panose="020B0504020202020204" pitchFamily="34" charset="0"/>
              </a:rPr>
              <a:t>KOMBITs</a:t>
            </a:r>
            <a:r>
              <a:rPr lang="da-DK" dirty="0">
                <a:latin typeface="Neue Haas Grotesk Text Pro" panose="020B0504020202020204" pitchFamily="34" charset="0"/>
              </a:rPr>
              <a:t> dokumentbibliotek: </a:t>
            </a:r>
            <a:r>
              <a:rPr lang="da-DK" dirty="0">
                <a:hlinkClick r:id="rId2"/>
              </a:rPr>
              <a:t>KP dokumentbibliotek</a:t>
            </a:r>
            <a:endParaRPr lang="da-DK" dirty="0"/>
          </a:p>
          <a:p>
            <a:endParaRPr lang="da-DK" dirty="0">
              <a:latin typeface="Neue Haas Grotesk Text Pro" panose="020B0504020202020204" pitchFamily="34" charset="0"/>
            </a:endParaRPr>
          </a:p>
          <a:p>
            <a:r>
              <a:rPr lang="da-DK" dirty="0">
                <a:latin typeface="Neue Haas Grotesk Text Pro" panose="020B0504020202020204" pitchFamily="34" charset="0"/>
              </a:rPr>
              <a:t>Centrale vejledninger ligger på </a:t>
            </a:r>
            <a:r>
              <a:rPr lang="da-DK" i="1" dirty="0">
                <a:latin typeface="Neue Haas Grotesk Text Pro" panose="020B0504020202020204" pitchFamily="34" charset="0"/>
              </a:rPr>
              <a:t>driftssiden</a:t>
            </a:r>
            <a:r>
              <a:rPr lang="da-DK" dirty="0">
                <a:latin typeface="Neue Haas Grotesk Text Pro" panose="020B0504020202020204" pitchFamily="34" charset="0"/>
              </a:rPr>
              <a:t>, men pga. uhensigtsmæssigt design, er de centrale vejledninger suppleret af dokument med links til øvrige på dokumentbiblioteket: </a:t>
            </a:r>
            <a:r>
              <a:rPr lang="da-DK" dirty="0">
                <a:hlinkClick r:id="rId3"/>
              </a:rPr>
              <a:t>Vejledninger – KP- Driftsside</a:t>
            </a:r>
            <a:endParaRPr lang="da-DK" dirty="0">
              <a:latin typeface="Neue Haas Grotesk Text Pro" panose="020B05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81FFE52-41B0-E901-681F-9258B60F77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Tips</a:t>
            </a:r>
          </a:p>
        </p:txBody>
      </p:sp>
      <p:pic>
        <p:nvPicPr>
          <p:cNvPr id="7" name="Pladsholder til billede 6" descr="Et billede, der indeholder udendørs, vand, sky, bro&#10;&#10;Automatisk genereret beskrivelse">
            <a:extLst>
              <a:ext uri="{FF2B5EF4-FFF2-40B4-BE49-F238E27FC236}">
                <a16:creationId xmlns:a16="http://schemas.microsoft.com/office/drawing/2014/main" id="{1F6BEE6B-2E8A-250F-569E-A9D7195F54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E34E7F2-68D4-42ED-1B14-5A74ED5F2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956" y="555625"/>
            <a:ext cx="2829320" cy="2210108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2D798A0C-97E0-8C38-8F03-F95E70127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08882"/>
            <a:ext cx="9144000" cy="725583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D717C41A-B3B0-43A6-B421-F1D42A215C3D}"/>
              </a:ext>
            </a:extLst>
          </p:cNvPr>
          <p:cNvSpPr txBox="1"/>
          <p:nvPr/>
        </p:nvSpPr>
        <p:spPr>
          <a:xfrm>
            <a:off x="6085211" y="484188"/>
            <a:ext cx="2387150" cy="71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4000" dirty="0">
                <a:highlight>
                  <a:srgbClr val="FFFF00"/>
                </a:highlight>
                <a:latin typeface="Helvetica" pitchFamily="2" charset="0"/>
                <a:cs typeface="Arial"/>
              </a:rPr>
              <a:t>Udkast</a:t>
            </a:r>
            <a:endParaRPr lang="da-DK" sz="1400" dirty="0">
              <a:highlight>
                <a:srgbClr val="FFFF00"/>
              </a:highlight>
              <a:latin typeface="Helvetica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51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2CE4BE-E153-4A74-9233-A067E060F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5F9B6F8-DD56-41B4-8092-D428D89770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16395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FE5B5-2FBF-B503-F027-29D68D7E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Neue Haas Grotesk Text Pro" panose="020B0504020202020204" pitchFamily="34" charset="0"/>
              </a:rPr>
              <a:t>KP logger ud for tidligt</a:t>
            </a:r>
            <a:br>
              <a:rPr lang="da-DK" dirty="0">
                <a:latin typeface="Neue Haas Grotesk Text Pro" panose="020B0504020202020204" pitchFamily="34" charset="0"/>
              </a:rPr>
            </a:br>
            <a:r>
              <a:rPr lang="da-DK" dirty="0">
                <a:solidFill>
                  <a:schemeClr val="tx2"/>
                </a:solidFill>
                <a:latin typeface="Neue Haas Grotesk Text Pro" panose="020B0504020202020204" pitchFamily="34" charset="0"/>
              </a:rPr>
              <a:t>Fortsat problem med udløb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1602120-0EC8-F249-0D86-1DAE95765F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Bruger logges ud pga. ”time out”.</a:t>
            </a:r>
          </a:p>
          <a:p>
            <a:endParaRPr lang="da-DK" dirty="0"/>
          </a:p>
          <a:p>
            <a:r>
              <a:rPr lang="da-DK" u="sng" dirty="0"/>
              <a:t>OBS: I skal fortsat melde ind via Min Support, hvis I oplever udfordringer.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697588E-719C-2EC2-8ADF-4EDB3A5EEF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  <a:p>
            <a:endParaRPr lang="da-DK" dirty="0"/>
          </a:p>
        </p:txBody>
      </p:sp>
      <p:pic>
        <p:nvPicPr>
          <p:cNvPr id="7" name="Pladsholder til billede 6" descr="Et billede, der indeholder luft, Luftfotografering, udendørs, Fugleperspektiv&#10;&#10;Automatisk genereret beskrivelse">
            <a:extLst>
              <a:ext uri="{FF2B5EF4-FFF2-40B4-BE49-F238E27FC236}">
                <a16:creationId xmlns:a16="http://schemas.microsoft.com/office/drawing/2014/main" id="{2BA73938-4DB8-494F-5CDE-4E3B2D92B4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8D4625F5-FFB5-5420-8F34-4F4AA61367CE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Afventer løsninghorisont</a:t>
            </a:r>
          </a:p>
        </p:txBody>
      </p:sp>
    </p:spTree>
    <p:extLst>
      <p:ext uri="{BB962C8B-B14F-4D97-AF65-F5344CB8AC3E}">
        <p14:creationId xmlns:p14="http://schemas.microsoft.com/office/powerpoint/2010/main" val="184883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3E841E-9052-27BE-95C1-A70487EE8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Tilmeld driftsbeskeder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D0AB74B-FB99-C8E5-E0C8-BD2E688DE8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I kan pt. Ikke tilmelde jer driftsbeskeder (jf. jeres input til seneste møde)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Work </a:t>
            </a:r>
            <a:r>
              <a:rPr lang="da-DK" dirty="0" err="1"/>
              <a:t>around</a:t>
            </a:r>
            <a:r>
              <a:rPr lang="da-DK" dirty="0"/>
              <a:t>: opret sag via Min Support for at få adgang.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Link til driftsbesked: </a:t>
            </a:r>
            <a:r>
              <a:rPr lang="da-DK" dirty="0">
                <a:hlinkClick r:id="rId2"/>
              </a:rPr>
              <a:t>Tilmeld driftsbeskeder virker ikke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7200230-90BC-E436-4144-99C8A508B6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7" name="Pladsholder til billede 6" descr="Et billede, der indeholder sky, vand, sø, udendørs&#10;&#10;Automatisk genereret beskrivelse">
            <a:extLst>
              <a:ext uri="{FF2B5EF4-FFF2-40B4-BE49-F238E27FC236}">
                <a16:creationId xmlns:a16="http://schemas.microsoft.com/office/drawing/2014/main" id="{8FF9A6A2-479A-4FF8-F8B6-04D8F24BBC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1C87A3D-C416-D5E0-C845-404454D9CF50}"/>
              </a:ext>
            </a:extLst>
          </p:cNvPr>
          <p:cNvSpPr/>
          <p:nvPr/>
        </p:nvSpPr>
        <p:spPr>
          <a:xfrm>
            <a:off x="4572000" y="4076700"/>
            <a:ext cx="4572000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Forventet løst d. 12.2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E75EB5B-CB96-4D7A-AF85-5479B34ABD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01" r="22478" b="5303"/>
          <a:stretch/>
        </p:blipFill>
        <p:spPr>
          <a:xfrm>
            <a:off x="121380" y="3364730"/>
            <a:ext cx="5049430" cy="511175"/>
          </a:xfrm>
          <a:prstGeom prst="rect">
            <a:avLst/>
          </a:prstGeom>
        </p:spPr>
      </p:pic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6350E0D7-1831-473A-920C-AE0F8AA416AD}"/>
              </a:ext>
            </a:extLst>
          </p:cNvPr>
          <p:cNvCxnSpPr/>
          <p:nvPr/>
        </p:nvCxnSpPr>
        <p:spPr bwMode="auto">
          <a:xfrm>
            <a:off x="113288" y="3364730"/>
            <a:ext cx="5049431" cy="519447"/>
          </a:xfrm>
          <a:prstGeom prst="line">
            <a:avLst/>
          </a:prstGeom>
          <a:noFill/>
          <a:ln w="38100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1" name="Lige forbindelse 10">
            <a:extLst>
              <a:ext uri="{FF2B5EF4-FFF2-40B4-BE49-F238E27FC236}">
                <a16:creationId xmlns:a16="http://schemas.microsoft.com/office/drawing/2014/main" id="{3F65D118-2B76-4E3B-A879-0406D89242D8}"/>
              </a:ext>
            </a:extLst>
          </p:cNvPr>
          <p:cNvCxnSpPr>
            <a:cxnSpLocks/>
          </p:cNvCxnSpPr>
          <p:nvPr/>
        </p:nvCxnSpPr>
        <p:spPr bwMode="auto">
          <a:xfrm flipV="1">
            <a:off x="121380" y="3364730"/>
            <a:ext cx="5041339" cy="511175"/>
          </a:xfrm>
          <a:prstGeom prst="line">
            <a:avLst/>
          </a:prstGeom>
          <a:noFill/>
          <a:ln w="38100" algn="ctr">
            <a:solidFill>
              <a:schemeClr val="accent1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3928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CE64B6-AEE2-E4B7-DBCF-5AF05A972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Beskeder ved ændring af CPR-nummer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CA92371-557A-5836-6A4A-30C7146D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KP modtager ikke beskeder fra CPR, hvis en borger skifter CPR-nummer.</a:t>
            </a:r>
          </a:p>
          <a:p>
            <a:r>
              <a:rPr lang="da-DK" dirty="0"/>
              <a:t>KP er fortsat i kontakt med Serviceplatformen omkring en løsning. </a:t>
            </a:r>
          </a:p>
          <a:p>
            <a:r>
              <a:rPr lang="da-DK" dirty="0"/>
              <a:t>Når problemet er løst, vil vi sørge for at berørte borgere opdateres med al information fra det gamle CPR-nummer.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013EBB0-3E48-DE22-2B89-9F8673A049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7" name="Pladsholder til billede 6" descr="Et billede, der indeholder træ, udendørs, bjerg, bakke&#10;&#10;Automatisk genereret beskrivelse">
            <a:extLst>
              <a:ext uri="{FF2B5EF4-FFF2-40B4-BE49-F238E27FC236}">
                <a16:creationId xmlns:a16="http://schemas.microsoft.com/office/drawing/2014/main" id="{8E112306-85DB-3ADB-D7DA-40A414BF0C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Grafik 10" descr="Gentag med massiv udfyldning">
            <a:extLst>
              <a:ext uri="{FF2B5EF4-FFF2-40B4-BE49-F238E27FC236}">
                <a16:creationId xmlns:a16="http://schemas.microsoft.com/office/drawing/2014/main" id="{DDAF0801-88D4-65B0-2575-4A37D1955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312" y="3003550"/>
            <a:ext cx="1472453" cy="1472453"/>
          </a:xfrm>
          <a:prstGeom prst="rect">
            <a:avLst/>
          </a:prstGeom>
        </p:spPr>
      </p:pic>
      <p:pic>
        <p:nvPicPr>
          <p:cNvPr id="9" name="Grafik 8" descr="Badge Stop med at følge med massiv udfyldning">
            <a:extLst>
              <a:ext uri="{FF2B5EF4-FFF2-40B4-BE49-F238E27FC236}">
                <a16:creationId xmlns:a16="http://schemas.microsoft.com/office/drawing/2014/main" id="{CA0F303F-A033-AB2D-93C8-9FFE1B85F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04538" y="3760405"/>
            <a:ext cx="914400" cy="9144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0013C217-5A0A-B6B0-6B41-3FE5B0BEC7AD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Forventes løst med release 5.0</a:t>
            </a:r>
          </a:p>
        </p:txBody>
      </p:sp>
    </p:spTree>
    <p:extLst>
      <p:ext uri="{BB962C8B-B14F-4D97-AF65-F5344CB8AC3E}">
        <p14:creationId xmlns:p14="http://schemas.microsoft.com/office/powerpoint/2010/main" val="68101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F61AF8-8F83-39C4-6835-9C46641CD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Visningsfejl i ”Ret planlagt træk”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75FDBBA-FCFB-9ADC-A1AF-D0C15D9CB7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Når I retter et planlagt træk vises det som om, der laves rettelser længere tilbage, end det er ønsket.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Det er alene en visningsfejl 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dirty="0">
                <a:hlinkClick r:id="rId2"/>
              </a:rPr>
              <a:t>Link til beskrivelse af fejlen</a:t>
            </a:r>
            <a:r>
              <a:rPr lang="da-DK" dirty="0"/>
              <a:t>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34990BE-F067-8E3B-F87C-FE4BEAE818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7" name="Pladsholder til billede 6" descr="Et billede, der indeholder person, tøj, plante, udendørs&#10;&#10;Automatisk genereret beskrivelse">
            <a:extLst>
              <a:ext uri="{FF2B5EF4-FFF2-40B4-BE49-F238E27FC236}">
                <a16:creationId xmlns:a16="http://schemas.microsoft.com/office/drawing/2014/main" id="{D119D63A-5351-6BCD-4CEE-911D2AB311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107AC93A-4FDB-5CD7-FCDF-052C4F391EA2}"/>
              </a:ext>
            </a:extLst>
          </p:cNvPr>
          <p:cNvSpPr txBox="1"/>
          <p:nvPr/>
        </p:nvSpPr>
        <p:spPr>
          <a:xfrm>
            <a:off x="3187588" y="2014850"/>
            <a:ext cx="2980185" cy="8839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4800" dirty="0">
                <a:highlight>
                  <a:srgbClr val="FFFF00"/>
                </a:highlight>
                <a:latin typeface="Helvetica" pitchFamily="2" charset="0"/>
                <a:cs typeface="Arial"/>
              </a:rPr>
              <a:t>UDKAST</a:t>
            </a:r>
            <a:endParaRPr lang="da-DK" sz="900" dirty="0">
              <a:highlight>
                <a:srgbClr val="FFFF00"/>
              </a:highlight>
              <a:latin typeface="Helvetica" pitchFamily="2" charset="0"/>
              <a:cs typeface="Arial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2AD7939-E05F-8843-2824-CDFB0890D8D3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Løst</a:t>
            </a:r>
          </a:p>
        </p:txBody>
      </p:sp>
    </p:spTree>
    <p:extLst>
      <p:ext uri="{BB962C8B-B14F-4D97-AF65-F5344CB8AC3E}">
        <p14:creationId xmlns:p14="http://schemas.microsoft.com/office/powerpoint/2010/main" val="133516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ladsholder til billede 22" descr="Et billede, der indeholder person, tøj, briller, Ansigt&#10;&#10;Automatisk genereret beskrivelse">
            <a:extLst>
              <a:ext uri="{FF2B5EF4-FFF2-40B4-BE49-F238E27FC236}">
                <a16:creationId xmlns:a16="http://schemas.microsoft.com/office/drawing/2014/main" id="{7D8B0D00-00F6-38D5-90BA-16DAF00216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CB0EC46-EB62-37E1-2D12-645484F71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Oprettelse af engangsbeløb fejler på grund af ugyldig slutdato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8272D5D-7D7E-8DBB-3AF5-4A08B759B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Ved oprettelse af engangsbeløb via ”Opret bevilling”, sættes automatisk en ugyldig slutdato. </a:t>
            </a:r>
          </a:p>
          <a:p>
            <a:r>
              <a:rPr lang="da-DK" dirty="0"/>
              <a:t>Work </a:t>
            </a:r>
            <a:r>
              <a:rPr lang="da-DK" dirty="0" err="1"/>
              <a:t>around</a:t>
            </a:r>
            <a:r>
              <a:rPr lang="da-DK" dirty="0"/>
              <a:t>: vælg startdatoen igen, hvorefter slutdatoen bliver gyldig.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A58D922-1E60-254E-F21C-2A016AE061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12ED4C6-FC5D-E3B0-9625-ADCA79D2AE1B}"/>
              </a:ext>
            </a:extLst>
          </p:cNvPr>
          <p:cNvSpPr/>
          <p:nvPr/>
        </p:nvSpPr>
        <p:spPr>
          <a:xfrm>
            <a:off x="468312" y="2209799"/>
            <a:ext cx="3815656" cy="23780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B6AE6B1-61C6-8C56-FCC9-C4C52DAFCFE0}"/>
              </a:ext>
            </a:extLst>
          </p:cNvPr>
          <p:cNvSpPr/>
          <p:nvPr/>
        </p:nvSpPr>
        <p:spPr>
          <a:xfrm>
            <a:off x="2788920" y="2407920"/>
            <a:ext cx="1188720" cy="3581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Handlinger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208DB6E-97FE-87DB-BFA0-CE05ABD50816}"/>
              </a:ext>
            </a:extLst>
          </p:cNvPr>
          <p:cNvSpPr/>
          <p:nvPr/>
        </p:nvSpPr>
        <p:spPr>
          <a:xfrm>
            <a:off x="2872741" y="2766060"/>
            <a:ext cx="1555244" cy="1371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Opret bevilling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A8C88E1-2FFE-DD08-B688-10E1A974BF34}"/>
              </a:ext>
            </a:extLst>
          </p:cNvPr>
          <p:cNvSpPr txBox="1"/>
          <p:nvPr/>
        </p:nvSpPr>
        <p:spPr>
          <a:xfrm>
            <a:off x="541020" y="2209799"/>
            <a:ext cx="1866900" cy="5029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KP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89BEC3E-B2E9-AFA2-2C6F-CF56C498D5C4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Løst 20.09.23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CC647BFF-0F9D-367A-9B66-32A4BB386D27}"/>
              </a:ext>
            </a:extLst>
          </p:cNvPr>
          <p:cNvSpPr/>
          <p:nvPr/>
        </p:nvSpPr>
        <p:spPr>
          <a:xfrm>
            <a:off x="714103" y="3259869"/>
            <a:ext cx="2106713" cy="114267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1200" b="1" dirty="0">
                <a:latin typeface="Arial"/>
                <a:cs typeface="Arial"/>
              </a:rPr>
              <a:t>--- -- -- --- -- - - -</a:t>
            </a:r>
          </a:p>
          <a:p>
            <a:r>
              <a:rPr lang="da-DK" sz="1200" b="1" dirty="0">
                <a:latin typeface="Arial"/>
                <a:cs typeface="Arial"/>
              </a:rPr>
              <a:t>Engangsbeløb</a:t>
            </a:r>
          </a:p>
          <a:p>
            <a:r>
              <a:rPr lang="da-DK" sz="1200" b="1" dirty="0">
                <a:latin typeface="Arial"/>
                <a:cs typeface="Arial"/>
              </a:rPr>
              <a:t>-- - - - -- --- ------- </a:t>
            </a:r>
          </a:p>
          <a:p>
            <a:r>
              <a:rPr lang="da-DK" sz="1200" b="1" dirty="0">
                <a:latin typeface="Arial"/>
                <a:cs typeface="Arial"/>
              </a:rPr>
              <a:t>Startdato</a:t>
            </a:r>
          </a:p>
          <a:p>
            <a:endParaRPr lang="da-DK" sz="1200" b="1" dirty="0">
              <a:latin typeface="Arial"/>
              <a:cs typeface="Arial"/>
            </a:endParaRPr>
          </a:p>
          <a:p>
            <a:r>
              <a:rPr lang="da-DK" sz="1200" b="1" dirty="0">
                <a:latin typeface="Arial"/>
                <a:cs typeface="Arial"/>
              </a:rPr>
              <a:t>Slutdato </a:t>
            </a:r>
          </a:p>
        </p:txBody>
      </p:sp>
      <p:pic>
        <p:nvPicPr>
          <p:cNvPr id="17" name="Pladsholder til billede 11" descr="Luk med massiv udfyldning">
            <a:extLst>
              <a:ext uri="{FF2B5EF4-FFF2-40B4-BE49-F238E27FC236}">
                <a16:creationId xmlns:a16="http://schemas.microsoft.com/office/drawing/2014/main" id="{6E57C08F-6C28-4698-318D-93C56E041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70" b="870"/>
          <a:stretch>
            <a:fillRect/>
          </a:stretch>
        </p:blipFill>
        <p:spPr>
          <a:xfrm>
            <a:off x="1399666" y="4111763"/>
            <a:ext cx="390906" cy="384101"/>
          </a:xfrm>
          <a:prstGeom prst="rect">
            <a:avLst/>
          </a:prstGeom>
        </p:spPr>
      </p:pic>
      <p:pic>
        <p:nvPicPr>
          <p:cNvPr id="27" name="Grafik 26" descr="Afkrydsning med massiv udfyldning">
            <a:extLst>
              <a:ext uri="{FF2B5EF4-FFF2-40B4-BE49-F238E27FC236}">
                <a16:creationId xmlns:a16="http://schemas.microsoft.com/office/drawing/2014/main" id="{BF953CA3-34A4-180A-52C7-3CB006ED6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6700" y="4076700"/>
            <a:ext cx="435883" cy="435883"/>
          </a:xfrm>
          <a:prstGeom prst="rect">
            <a:avLst/>
          </a:prstGeom>
        </p:spPr>
      </p:pic>
      <p:pic>
        <p:nvPicPr>
          <p:cNvPr id="29" name="Grafik 28" descr="Gentag med massiv udfyldning">
            <a:extLst>
              <a:ext uri="{FF2B5EF4-FFF2-40B4-BE49-F238E27FC236}">
                <a16:creationId xmlns:a16="http://schemas.microsoft.com/office/drawing/2014/main" id="{7FABD381-CD53-0C49-90B9-32501521B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83487" y="3788820"/>
            <a:ext cx="390906" cy="39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7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9A0683-005A-3CCA-E443-6C2814E0A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Dagsorden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6D57D5C-7B0F-68F9-C77B-FE75939B70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rgbClr val="7030A0"/>
                </a:solidFill>
              </a:rPr>
              <a:t>Release 5.0 – 25. marts 2024</a:t>
            </a:r>
          </a:p>
          <a:p>
            <a:r>
              <a:rPr lang="da-DK" dirty="0">
                <a:solidFill>
                  <a:srgbClr val="7030A0"/>
                </a:solidFill>
              </a:rPr>
              <a:t>Kort nyt </a:t>
            </a:r>
          </a:p>
          <a:p>
            <a:r>
              <a:rPr lang="da-DK" dirty="0">
                <a:solidFill>
                  <a:srgbClr val="7030A0"/>
                </a:solidFill>
              </a:rPr>
              <a:t>Kendte fejl</a:t>
            </a:r>
          </a:p>
          <a:p>
            <a:r>
              <a:rPr lang="da-DK" dirty="0">
                <a:solidFill>
                  <a:srgbClr val="7030A0"/>
                </a:solidFill>
              </a:rPr>
              <a:t>Spørgsmål</a:t>
            </a:r>
          </a:p>
          <a:p>
            <a:r>
              <a:rPr lang="da-DK" dirty="0">
                <a:solidFill>
                  <a:srgbClr val="7030A0"/>
                </a:solidFill>
              </a:rPr>
              <a:t>Hvad sker på næste statusmøde?</a:t>
            </a:r>
          </a:p>
          <a:p>
            <a:endParaRPr lang="da-DK" dirty="0">
              <a:solidFill>
                <a:srgbClr val="00B050"/>
              </a:solidFill>
            </a:endParaRPr>
          </a:p>
          <a:p>
            <a:endParaRPr lang="da-DK" dirty="0">
              <a:solidFill>
                <a:srgbClr val="00B050"/>
              </a:solidFill>
            </a:endParaRPr>
          </a:p>
          <a:p>
            <a:endParaRPr lang="da-DK" dirty="0">
              <a:solidFill>
                <a:srgbClr val="00B050"/>
              </a:solidFill>
            </a:endParaRPr>
          </a:p>
          <a:p>
            <a:r>
              <a:rPr lang="da-DK" dirty="0">
                <a:solidFill>
                  <a:srgbClr val="00B050"/>
                </a:solidFill>
              </a:rPr>
              <a:t>KLIK-opgaver</a:t>
            </a:r>
          </a:p>
          <a:p>
            <a:r>
              <a:rPr lang="da-DK" dirty="0">
                <a:solidFill>
                  <a:srgbClr val="00B050"/>
                </a:solidFill>
              </a:rPr>
              <a:t>Status på driften </a:t>
            </a:r>
          </a:p>
          <a:p>
            <a:r>
              <a:rPr lang="da-DK" dirty="0"/>
              <a:t>Tak for i dag</a:t>
            </a:r>
          </a:p>
          <a:p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C2ED4D0-2F3D-25A9-9664-C5246EFFFB4E}"/>
              </a:ext>
            </a:extLst>
          </p:cNvPr>
          <p:cNvSpPr txBox="1"/>
          <p:nvPr/>
        </p:nvSpPr>
        <p:spPr>
          <a:xfrm>
            <a:off x="3939817" y="879611"/>
            <a:ext cx="553998" cy="143564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a-DK" sz="1200" dirty="0">
                <a:solidFill>
                  <a:srgbClr val="7030A0"/>
                </a:solidFill>
                <a:latin typeface="Neue Haas Grotesk Text Pro" panose="020B0504020202020204" pitchFamily="34" charset="0"/>
              </a:rPr>
              <a:t>Sagsbehandler og </a:t>
            </a:r>
          </a:p>
          <a:p>
            <a:r>
              <a:rPr lang="da-DK" sz="1200" dirty="0">
                <a:solidFill>
                  <a:srgbClr val="7030A0"/>
                </a:solidFill>
                <a:latin typeface="Neue Haas Grotesk Text Pro" panose="020B0504020202020204" pitchFamily="34" charset="0"/>
              </a:rPr>
              <a:t>systemansvarlig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592D37B-A091-09FC-6EF6-FA9AB93940B8}"/>
              </a:ext>
            </a:extLst>
          </p:cNvPr>
          <p:cNvSpPr txBox="1"/>
          <p:nvPr/>
        </p:nvSpPr>
        <p:spPr>
          <a:xfrm>
            <a:off x="4032150" y="3065765"/>
            <a:ext cx="369332" cy="126573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a-DK" sz="1200" dirty="0">
                <a:solidFill>
                  <a:srgbClr val="00B050"/>
                </a:solidFill>
                <a:latin typeface="Neue Haas Grotesk Text Pro" panose="020B0504020202020204" pitchFamily="34" charset="0"/>
              </a:rPr>
              <a:t>Systemansvarlig</a:t>
            </a:r>
          </a:p>
        </p:txBody>
      </p:sp>
      <p:pic>
        <p:nvPicPr>
          <p:cNvPr id="12" name="Pladsholder til billede 11" descr="Et billede, der indeholder udendørs, sky, bygning, Kontorbygning&#10;&#10;Automatisk genereret beskrivelse">
            <a:extLst>
              <a:ext uri="{FF2B5EF4-FFF2-40B4-BE49-F238E27FC236}">
                <a16:creationId xmlns:a16="http://schemas.microsoft.com/office/drawing/2014/main" id="{DAB07DF8-06F8-5787-1929-064091C10C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il: venstre 3">
            <a:extLst>
              <a:ext uri="{FF2B5EF4-FFF2-40B4-BE49-F238E27FC236}">
                <a16:creationId xmlns:a16="http://schemas.microsoft.com/office/drawing/2014/main" id="{DCA0ED3F-D5CB-4518-B97E-512E8BDA413A}"/>
              </a:ext>
            </a:extLst>
          </p:cNvPr>
          <p:cNvSpPr/>
          <p:nvPr/>
        </p:nvSpPr>
        <p:spPr>
          <a:xfrm>
            <a:off x="5703908" y="3188677"/>
            <a:ext cx="1535723" cy="509954"/>
          </a:xfrm>
          <a:prstGeom prst="leftArrow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34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F3426-89E0-84EA-A210-109CFBC09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Visningsfejl for indflytningsdato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AF5D66B-F2CF-D4F1-6374-1B7CCC875D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/>
          <a:p>
            <a:r>
              <a:rPr lang="da-DK" dirty="0"/>
              <a:t>Indflytningsdato vises forkert på personoverblikket, når borger har flere aktive adresser, og når en udenlandsk adresse har den seneste indflytningsdato. </a:t>
            </a:r>
          </a:p>
          <a:p>
            <a:r>
              <a:rPr lang="da-DK" dirty="0"/>
              <a:t>Den rigtige dato kan fortsat ses i historikken/detaljevisningen.</a:t>
            </a: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3D4F6B-DC42-1E05-D668-9BEC13B887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7" name="Pladsholder til billede 6" descr="Et billede, der indeholder tekst, maleri, kunst, plakat&#10;&#10;Automatisk genereret beskrivelse">
            <a:extLst>
              <a:ext uri="{FF2B5EF4-FFF2-40B4-BE49-F238E27FC236}">
                <a16:creationId xmlns:a16="http://schemas.microsoft.com/office/drawing/2014/main" id="{6CE00287-6FFA-D4C8-3590-8BAC64F54C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9A708E61-D67A-DC1A-6F87-D6138CEBE58A}"/>
              </a:ext>
            </a:extLst>
          </p:cNvPr>
          <p:cNvSpPr/>
          <p:nvPr/>
        </p:nvSpPr>
        <p:spPr>
          <a:xfrm>
            <a:off x="468312" y="2209799"/>
            <a:ext cx="3815656" cy="23780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94BD9887-378A-E0A2-C4E3-6DD2DC2438CA}"/>
              </a:ext>
            </a:extLst>
          </p:cNvPr>
          <p:cNvSpPr txBox="1"/>
          <p:nvPr/>
        </p:nvSpPr>
        <p:spPr>
          <a:xfrm>
            <a:off x="541020" y="2209799"/>
            <a:ext cx="1866900" cy="5029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KP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87E53BA2-207C-81AC-B65D-CD2CE5885528}"/>
              </a:ext>
            </a:extLst>
          </p:cNvPr>
          <p:cNvSpPr/>
          <p:nvPr/>
        </p:nvSpPr>
        <p:spPr>
          <a:xfrm>
            <a:off x="714103" y="3259869"/>
            <a:ext cx="2106713" cy="114267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1200" b="1" dirty="0">
                <a:latin typeface="Arial"/>
                <a:cs typeface="Arial"/>
              </a:rPr>
              <a:t>--- -- -- --- -- - - -</a:t>
            </a:r>
          </a:p>
          <a:p>
            <a:r>
              <a:rPr lang="da-DK" sz="1200" b="1" dirty="0">
                <a:latin typeface="Arial"/>
                <a:cs typeface="Arial"/>
              </a:rPr>
              <a:t>Adresse</a:t>
            </a:r>
          </a:p>
          <a:p>
            <a:r>
              <a:rPr lang="da-DK" sz="1200" b="1" dirty="0">
                <a:latin typeface="Arial"/>
                <a:cs typeface="Arial"/>
              </a:rPr>
              <a:t>-- - - - -- --- ------- </a:t>
            </a:r>
          </a:p>
          <a:p>
            <a:r>
              <a:rPr lang="da-DK" sz="1200" b="1" dirty="0">
                <a:latin typeface="Arial"/>
                <a:cs typeface="Arial"/>
              </a:rPr>
              <a:t>-- ----- -- -- -- -- ---</a:t>
            </a:r>
          </a:p>
          <a:p>
            <a:r>
              <a:rPr lang="da-DK" sz="1200" b="1" dirty="0">
                <a:latin typeface="Arial"/>
                <a:cs typeface="Arial"/>
              </a:rPr>
              <a:t>Indflytningsdato </a:t>
            </a:r>
          </a:p>
          <a:p>
            <a:r>
              <a:rPr lang="da-DK" sz="1200" b="1" dirty="0">
                <a:latin typeface="Arial"/>
                <a:cs typeface="Arial"/>
              </a:rPr>
              <a:t>---- -- ------ - - -</a:t>
            </a:r>
          </a:p>
        </p:txBody>
      </p:sp>
      <p:pic>
        <p:nvPicPr>
          <p:cNvPr id="14" name="Pladsholder til billede 11" descr="Luk med massiv udfyldning">
            <a:extLst>
              <a:ext uri="{FF2B5EF4-FFF2-40B4-BE49-F238E27FC236}">
                <a16:creationId xmlns:a16="http://schemas.microsoft.com/office/drawing/2014/main" id="{60679CB1-2041-E8FF-C631-67C3607B9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70" b="870"/>
          <a:stretch>
            <a:fillRect/>
          </a:stretch>
        </p:blipFill>
        <p:spPr>
          <a:xfrm>
            <a:off x="1857774" y="3853397"/>
            <a:ext cx="662382" cy="650851"/>
          </a:xfrm>
          <a:prstGeom prst="rect">
            <a:avLst/>
          </a:prstGeom>
        </p:spPr>
      </p:pic>
      <p:sp>
        <p:nvSpPr>
          <p:cNvPr id="17" name="Rektangel: øverste hjørner afrundet 16">
            <a:extLst>
              <a:ext uri="{FF2B5EF4-FFF2-40B4-BE49-F238E27FC236}">
                <a16:creationId xmlns:a16="http://schemas.microsoft.com/office/drawing/2014/main" id="{22B1E203-F48E-CFCE-73F3-4CE4F34F2016}"/>
              </a:ext>
            </a:extLst>
          </p:cNvPr>
          <p:cNvSpPr/>
          <p:nvPr/>
        </p:nvSpPr>
        <p:spPr>
          <a:xfrm>
            <a:off x="2416201" y="2763351"/>
            <a:ext cx="1005891" cy="301632"/>
          </a:xfrm>
          <a:prstGeom prst="round2Same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8" name="Rektangel: øverste hjørner afrundet 17">
            <a:extLst>
              <a:ext uri="{FF2B5EF4-FFF2-40B4-BE49-F238E27FC236}">
                <a16:creationId xmlns:a16="http://schemas.microsoft.com/office/drawing/2014/main" id="{7DA85250-A37C-EDEB-DC53-38371E224BF7}"/>
              </a:ext>
            </a:extLst>
          </p:cNvPr>
          <p:cNvSpPr/>
          <p:nvPr/>
        </p:nvSpPr>
        <p:spPr>
          <a:xfrm>
            <a:off x="1413349" y="2761191"/>
            <a:ext cx="1005891" cy="301632"/>
          </a:xfrm>
          <a:prstGeom prst="round2Same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9" name="Rektangel: øverste hjørner afrundet 18">
            <a:extLst>
              <a:ext uri="{FF2B5EF4-FFF2-40B4-BE49-F238E27FC236}">
                <a16:creationId xmlns:a16="http://schemas.microsoft.com/office/drawing/2014/main" id="{9A134698-C329-E899-47E1-3CE87F5E4E58}"/>
              </a:ext>
            </a:extLst>
          </p:cNvPr>
          <p:cNvSpPr/>
          <p:nvPr/>
        </p:nvSpPr>
        <p:spPr>
          <a:xfrm>
            <a:off x="3422093" y="2778393"/>
            <a:ext cx="1005891" cy="301632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20" name="Rektangel: øverste hjørner afrundet 19">
            <a:extLst>
              <a:ext uri="{FF2B5EF4-FFF2-40B4-BE49-F238E27FC236}">
                <a16:creationId xmlns:a16="http://schemas.microsoft.com/office/drawing/2014/main" id="{4A351311-E3CB-AD25-8472-346A24DC8C11}"/>
              </a:ext>
            </a:extLst>
          </p:cNvPr>
          <p:cNvSpPr/>
          <p:nvPr/>
        </p:nvSpPr>
        <p:spPr>
          <a:xfrm>
            <a:off x="293550" y="2737842"/>
            <a:ext cx="1122837" cy="336700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21" name="Rektangel: øverste hjørner afrundet 20">
            <a:extLst>
              <a:ext uri="{FF2B5EF4-FFF2-40B4-BE49-F238E27FC236}">
                <a16:creationId xmlns:a16="http://schemas.microsoft.com/office/drawing/2014/main" id="{2BD1A738-0097-CC14-3BE2-3AFB6A31FD10}"/>
              </a:ext>
            </a:extLst>
          </p:cNvPr>
          <p:cNvSpPr/>
          <p:nvPr/>
        </p:nvSpPr>
        <p:spPr>
          <a:xfrm>
            <a:off x="293551" y="2728283"/>
            <a:ext cx="1122837" cy="336700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Overblik</a:t>
            </a:r>
          </a:p>
        </p:txBody>
      </p:sp>
      <p:sp>
        <p:nvSpPr>
          <p:cNvPr id="23" name="Billedforklaring: venstrepil 22">
            <a:extLst>
              <a:ext uri="{FF2B5EF4-FFF2-40B4-BE49-F238E27FC236}">
                <a16:creationId xmlns:a16="http://schemas.microsoft.com/office/drawing/2014/main" id="{23E107DE-9B3B-09A0-F3FF-04141B5E36FE}"/>
              </a:ext>
            </a:extLst>
          </p:cNvPr>
          <p:cNvSpPr/>
          <p:nvPr/>
        </p:nvSpPr>
        <p:spPr>
          <a:xfrm>
            <a:off x="1788324" y="2979196"/>
            <a:ext cx="2257896" cy="1224692"/>
          </a:xfrm>
          <a:prstGeom prst="leftArrowCallou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Flere aktive adresse + Seneste indflytningsdato er på udenlandsk adresse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000FE39-8F38-B861-1598-CD1631205DAB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Løst 28.06.23</a:t>
            </a:r>
          </a:p>
        </p:txBody>
      </p:sp>
    </p:spTree>
    <p:extLst>
      <p:ext uri="{BB962C8B-B14F-4D97-AF65-F5344CB8AC3E}">
        <p14:creationId xmlns:p14="http://schemas.microsoft.com/office/powerpoint/2010/main" val="207725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3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F3426-89E0-84EA-A210-109CFBC09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Visningsfejl for udenlandske adresser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AF5D66B-F2CF-D4F1-6374-1B7CCC875D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/>
          <a:p>
            <a:r>
              <a:rPr lang="da-DK" dirty="0"/>
              <a:t>I historikken/detaljevisningen for adresse er der yderligere visningsfejl. En del registrerede udenlandske adresser er tomme. </a:t>
            </a:r>
          </a:p>
          <a:p>
            <a:r>
              <a:rPr lang="da-DK" dirty="0"/>
              <a:t>Indflytningsdato udstilles stadig korrekt.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3D4F6B-DC42-1E05-D668-9BEC13B887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13" name="Pladsholder til billede 12" descr="Et billede, der indeholder udendørs, sky, skib, båd&#10;&#10;Automatisk genereret beskrivelse">
            <a:extLst>
              <a:ext uri="{FF2B5EF4-FFF2-40B4-BE49-F238E27FC236}">
                <a16:creationId xmlns:a16="http://schemas.microsoft.com/office/drawing/2014/main" id="{CEB3E2CA-5D91-5019-B5DE-FBB3BF65CF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91BFC652-7EAC-23E7-ABF7-864AE0674E2F}"/>
              </a:ext>
            </a:extLst>
          </p:cNvPr>
          <p:cNvSpPr/>
          <p:nvPr/>
        </p:nvSpPr>
        <p:spPr>
          <a:xfrm>
            <a:off x="468312" y="2209799"/>
            <a:ext cx="3815656" cy="23780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D957D33-6E8F-3FB7-3D29-2FFDD58F5D56}"/>
              </a:ext>
            </a:extLst>
          </p:cNvPr>
          <p:cNvSpPr txBox="1"/>
          <p:nvPr/>
        </p:nvSpPr>
        <p:spPr>
          <a:xfrm>
            <a:off x="541020" y="2209799"/>
            <a:ext cx="1866900" cy="5029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KP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9862190-981F-6B5F-E341-C68232BD9B4A}"/>
              </a:ext>
            </a:extLst>
          </p:cNvPr>
          <p:cNvSpPr/>
          <p:nvPr/>
        </p:nvSpPr>
        <p:spPr>
          <a:xfrm>
            <a:off x="714103" y="3259869"/>
            <a:ext cx="2106713" cy="114267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1200" b="1" dirty="0">
                <a:latin typeface="Arial"/>
                <a:cs typeface="Arial"/>
              </a:rPr>
              <a:t>--- -- -- --- -- - - -</a:t>
            </a:r>
          </a:p>
          <a:p>
            <a:r>
              <a:rPr lang="da-DK" sz="1200" b="1" dirty="0">
                <a:latin typeface="Arial"/>
                <a:cs typeface="Arial"/>
              </a:rPr>
              <a:t>Adresse</a:t>
            </a:r>
          </a:p>
          <a:p>
            <a:r>
              <a:rPr lang="da-DK" sz="1200" b="1" dirty="0">
                <a:latin typeface="Arial"/>
                <a:cs typeface="Arial"/>
              </a:rPr>
              <a:t>-- - - - -- --- ------- </a:t>
            </a:r>
          </a:p>
          <a:p>
            <a:r>
              <a:rPr lang="da-DK" sz="1200" b="1" dirty="0">
                <a:latin typeface="Arial"/>
                <a:cs typeface="Arial"/>
              </a:rPr>
              <a:t>-- ----- -- -- -- -- ---</a:t>
            </a:r>
          </a:p>
          <a:p>
            <a:r>
              <a:rPr lang="da-DK" sz="1200" b="1" dirty="0">
                <a:latin typeface="Arial"/>
                <a:cs typeface="Arial"/>
              </a:rPr>
              <a:t>---- -- ------ - - -</a:t>
            </a:r>
          </a:p>
        </p:txBody>
      </p:sp>
      <p:sp>
        <p:nvSpPr>
          <p:cNvPr id="17" name="Rektangel: øverste hjørner afrundet 16">
            <a:extLst>
              <a:ext uri="{FF2B5EF4-FFF2-40B4-BE49-F238E27FC236}">
                <a16:creationId xmlns:a16="http://schemas.microsoft.com/office/drawing/2014/main" id="{08047662-3644-F8E5-4261-15180D3EF8EB}"/>
              </a:ext>
            </a:extLst>
          </p:cNvPr>
          <p:cNvSpPr/>
          <p:nvPr/>
        </p:nvSpPr>
        <p:spPr>
          <a:xfrm>
            <a:off x="2416201" y="2763351"/>
            <a:ext cx="1005891" cy="301632"/>
          </a:xfrm>
          <a:prstGeom prst="round2Same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8" name="Rektangel: øverste hjørner afrundet 17">
            <a:extLst>
              <a:ext uri="{FF2B5EF4-FFF2-40B4-BE49-F238E27FC236}">
                <a16:creationId xmlns:a16="http://schemas.microsoft.com/office/drawing/2014/main" id="{30868CEE-694A-B7F7-1796-275EB24BE1D5}"/>
              </a:ext>
            </a:extLst>
          </p:cNvPr>
          <p:cNvSpPr/>
          <p:nvPr/>
        </p:nvSpPr>
        <p:spPr>
          <a:xfrm>
            <a:off x="1413349" y="2761191"/>
            <a:ext cx="1005891" cy="301632"/>
          </a:xfrm>
          <a:prstGeom prst="round2Same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9" name="Rektangel: øverste hjørner afrundet 18">
            <a:extLst>
              <a:ext uri="{FF2B5EF4-FFF2-40B4-BE49-F238E27FC236}">
                <a16:creationId xmlns:a16="http://schemas.microsoft.com/office/drawing/2014/main" id="{80C18308-4E62-6071-3C4E-662E53D6FB4F}"/>
              </a:ext>
            </a:extLst>
          </p:cNvPr>
          <p:cNvSpPr/>
          <p:nvPr/>
        </p:nvSpPr>
        <p:spPr>
          <a:xfrm>
            <a:off x="3422093" y="2778393"/>
            <a:ext cx="1005891" cy="301632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20" name="Rektangel: øverste hjørner afrundet 19">
            <a:extLst>
              <a:ext uri="{FF2B5EF4-FFF2-40B4-BE49-F238E27FC236}">
                <a16:creationId xmlns:a16="http://schemas.microsoft.com/office/drawing/2014/main" id="{EFEA531E-264C-BAFF-6AB6-8D64EF779B16}"/>
              </a:ext>
            </a:extLst>
          </p:cNvPr>
          <p:cNvSpPr/>
          <p:nvPr/>
        </p:nvSpPr>
        <p:spPr>
          <a:xfrm>
            <a:off x="293550" y="2737842"/>
            <a:ext cx="1122837" cy="336700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21" name="Rektangel: øverste hjørner afrundet 20">
            <a:extLst>
              <a:ext uri="{FF2B5EF4-FFF2-40B4-BE49-F238E27FC236}">
                <a16:creationId xmlns:a16="http://schemas.microsoft.com/office/drawing/2014/main" id="{DC42992A-D639-7D94-D7A4-0A9D2107269D}"/>
              </a:ext>
            </a:extLst>
          </p:cNvPr>
          <p:cNvSpPr/>
          <p:nvPr/>
        </p:nvSpPr>
        <p:spPr>
          <a:xfrm>
            <a:off x="293551" y="2728283"/>
            <a:ext cx="1122837" cy="336700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Overblik</a:t>
            </a:r>
          </a:p>
        </p:txBody>
      </p:sp>
      <p:sp>
        <p:nvSpPr>
          <p:cNvPr id="22" name="Billedforklaring: venstrepil 21">
            <a:extLst>
              <a:ext uri="{FF2B5EF4-FFF2-40B4-BE49-F238E27FC236}">
                <a16:creationId xmlns:a16="http://schemas.microsoft.com/office/drawing/2014/main" id="{02698CA2-F463-205E-B665-67C6953D240C}"/>
              </a:ext>
            </a:extLst>
          </p:cNvPr>
          <p:cNvSpPr/>
          <p:nvPr/>
        </p:nvSpPr>
        <p:spPr>
          <a:xfrm>
            <a:off x="2757648" y="3302854"/>
            <a:ext cx="2599212" cy="783371"/>
          </a:xfrm>
          <a:prstGeom prst="leftArrowCallou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Viser ikke altid hele den udenlandsk adresse. Fx </a:t>
            </a:r>
            <a:r>
              <a:rPr lang="da-DK" sz="1200" b="1" dirty="0" err="1">
                <a:latin typeface="Arial"/>
                <a:cs typeface="Arial"/>
              </a:rPr>
              <a:t>husnr</a:t>
            </a:r>
            <a:r>
              <a:rPr lang="da-DK" sz="1200" b="1" dirty="0">
                <a:latin typeface="Arial"/>
                <a:cs typeface="Arial"/>
              </a:rPr>
              <a:t>. kan mangle.</a:t>
            </a:r>
          </a:p>
        </p:txBody>
      </p:sp>
      <p:pic>
        <p:nvPicPr>
          <p:cNvPr id="24" name="Grafik 23" descr="Vendekalender med massiv udfyldning">
            <a:extLst>
              <a:ext uri="{FF2B5EF4-FFF2-40B4-BE49-F238E27FC236}">
                <a16:creationId xmlns:a16="http://schemas.microsoft.com/office/drawing/2014/main" id="{271BF3BA-E8CF-40AC-9639-C52DF9979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8965" y="3349810"/>
            <a:ext cx="589285" cy="589285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F56FB1F4-DF03-88AC-0A0B-65D8979C9E69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Løst 28.06.23</a:t>
            </a:r>
          </a:p>
        </p:txBody>
      </p:sp>
    </p:spTree>
    <p:extLst>
      <p:ext uri="{BB962C8B-B14F-4D97-AF65-F5344CB8AC3E}">
        <p14:creationId xmlns:p14="http://schemas.microsoft.com/office/powerpoint/2010/main" val="328294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B0EC46-EB62-37E1-2D12-645484F71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Opret journalnotat kan ikke færdiggøres fra enkeltsagsvisningen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8272D5D-7D7E-8DBB-3AF5-4A08B759B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Ved klik på handlingsknappen ”Opret journalnotat” fra enkeltsagsvisningen kan KP ikke færdiggør opgaven, når sagen er automatisk valgt af systemet.</a:t>
            </a:r>
          </a:p>
          <a:p>
            <a:r>
              <a:rPr lang="da-DK" dirty="0"/>
              <a:t>Work </a:t>
            </a:r>
            <a:r>
              <a:rPr lang="da-DK" dirty="0" err="1"/>
              <a:t>around</a:t>
            </a:r>
            <a:r>
              <a:rPr lang="da-DK" dirty="0"/>
              <a:t>: fjern sagen og tilføj igen manuelt.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A58D922-1E60-254E-F21C-2A016AE061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16" name="Pladsholder til billede 15" descr="Et billede, der indeholder udendørs, træ, vej/gade, køretøj&#10;&#10;Automatisk genereret beskrivelse">
            <a:extLst>
              <a:ext uri="{FF2B5EF4-FFF2-40B4-BE49-F238E27FC236}">
                <a16:creationId xmlns:a16="http://schemas.microsoft.com/office/drawing/2014/main" id="{A53ED867-5FA2-CC14-DCF4-6923290584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12ED4C6-FC5D-E3B0-9625-ADCA79D2AE1B}"/>
              </a:ext>
            </a:extLst>
          </p:cNvPr>
          <p:cNvSpPr/>
          <p:nvPr/>
        </p:nvSpPr>
        <p:spPr>
          <a:xfrm>
            <a:off x="468312" y="2209799"/>
            <a:ext cx="3815656" cy="23780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B6AE6B1-61C6-8C56-FCC9-C4C52DAFCFE0}"/>
              </a:ext>
            </a:extLst>
          </p:cNvPr>
          <p:cNvSpPr/>
          <p:nvPr/>
        </p:nvSpPr>
        <p:spPr>
          <a:xfrm>
            <a:off x="2788920" y="2407920"/>
            <a:ext cx="1188720" cy="3581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Handlinger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208DB6E-97FE-87DB-BFA0-CE05ABD50816}"/>
              </a:ext>
            </a:extLst>
          </p:cNvPr>
          <p:cNvSpPr/>
          <p:nvPr/>
        </p:nvSpPr>
        <p:spPr>
          <a:xfrm>
            <a:off x="2872741" y="2766060"/>
            <a:ext cx="1555244" cy="1371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Opret journalnotat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A8C88E1-2FFE-DD08-B688-10E1A974BF34}"/>
              </a:ext>
            </a:extLst>
          </p:cNvPr>
          <p:cNvSpPr txBox="1"/>
          <p:nvPr/>
        </p:nvSpPr>
        <p:spPr>
          <a:xfrm>
            <a:off x="541020" y="2209799"/>
            <a:ext cx="1866900" cy="5029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KP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Enkeltsagsvisning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E316C9B-5C91-EC8D-41BD-41471A6E226C}"/>
              </a:ext>
            </a:extLst>
          </p:cNvPr>
          <p:cNvSpPr/>
          <p:nvPr/>
        </p:nvSpPr>
        <p:spPr>
          <a:xfrm>
            <a:off x="682207" y="3935410"/>
            <a:ext cx="2106713" cy="50292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      Automatisk valgt sag</a:t>
            </a:r>
          </a:p>
        </p:txBody>
      </p:sp>
      <p:pic>
        <p:nvPicPr>
          <p:cNvPr id="17" name="Pladsholder til billede 11" descr="Luk med massiv udfyldning">
            <a:extLst>
              <a:ext uri="{FF2B5EF4-FFF2-40B4-BE49-F238E27FC236}">
                <a16:creationId xmlns:a16="http://schemas.microsoft.com/office/drawing/2014/main" id="{6E57C08F-6C28-4698-318D-93C56E041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70" b="870"/>
          <a:stretch>
            <a:fillRect/>
          </a:stretch>
        </p:blipFill>
        <p:spPr>
          <a:xfrm>
            <a:off x="1048211" y="3575387"/>
            <a:ext cx="1244632" cy="1222965"/>
          </a:xfrm>
          <a:prstGeom prst="rect">
            <a:avLst/>
          </a:prstGeom>
        </p:spPr>
      </p:pic>
      <p:pic>
        <p:nvPicPr>
          <p:cNvPr id="18" name="Grafik 17" descr="Fuldført med massiv udfyldning">
            <a:extLst>
              <a:ext uri="{FF2B5EF4-FFF2-40B4-BE49-F238E27FC236}">
                <a16:creationId xmlns:a16="http://schemas.microsoft.com/office/drawing/2014/main" id="{BD86FD8C-4C22-9071-5208-5ECEAECDF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2207" y="3935410"/>
            <a:ext cx="369354" cy="502921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389BEC3E-B2E9-AFA2-2C6F-CF56C498D5C4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Løst 26.07.23</a:t>
            </a:r>
          </a:p>
        </p:txBody>
      </p:sp>
    </p:spTree>
    <p:extLst>
      <p:ext uri="{BB962C8B-B14F-4D97-AF65-F5344CB8AC3E}">
        <p14:creationId xmlns:p14="http://schemas.microsoft.com/office/powerpoint/2010/main" val="386902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C549BCE-48C6-415C-B19C-FFD694319A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Grafik 3" descr="Spørgsmål kontur">
            <a:extLst>
              <a:ext uri="{FF2B5EF4-FFF2-40B4-BE49-F238E27FC236}">
                <a16:creationId xmlns:a16="http://schemas.microsoft.com/office/drawing/2014/main" id="{F80F8650-15BD-46B5-99B4-333E54075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9724" y="1144480"/>
            <a:ext cx="2584512" cy="258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393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8FA127-B459-463C-9052-04FC549BF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Spørgsmål til KOMBIT eller </a:t>
            </a:r>
            <a:r>
              <a:rPr lang="da-DK"/>
              <a:t>andre kommuner?</a:t>
            </a:r>
            <a:endParaRPr lang="da-DK" dirty="0"/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C41F2958-1C09-4700-9423-A4A821A4D6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794C4F9-9677-4F19-83CF-598B611154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8BF25E3-B1EC-48D1-9AF5-BDAA49C47F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Grafik 6" descr="Spørgsmål kontur">
            <a:extLst>
              <a:ext uri="{FF2B5EF4-FFF2-40B4-BE49-F238E27FC236}">
                <a16:creationId xmlns:a16="http://schemas.microsoft.com/office/drawing/2014/main" id="{C3E58FBE-EA48-4882-B015-E7B966298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6310" y="1434404"/>
            <a:ext cx="2584512" cy="258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815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55B230-5085-C782-349A-7B4822A21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sker på næste statusmøde?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0A18E2D-0CBC-D9E0-6541-1854338C9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17999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FC22AB-8EF0-811E-FC2B-23F64007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sker på næste statusmøde?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C735DB4A-0B27-52EC-8610-E77061024D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979235C-C2FC-75A3-564E-99FD2B961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D. 13. marts (uge 11)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a-DK" dirty="0"/>
              <a:t>Fokus på release 5.0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a-DK" dirty="0"/>
              <a:t>Forventes ”live” demo af </a:t>
            </a:r>
            <a:r>
              <a:rPr lang="da-DK" dirty="0" err="1"/>
              <a:t>eFaktura</a:t>
            </a:r>
            <a:endParaRPr lang="da-DK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a-DK" dirty="0"/>
              <a:t>Demo af den nye udbetalingsmeddelelse.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F712374-B1F6-BBA6-7EEC-5B3F4214B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57061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1C6D7-ADF8-9D5F-8BE3-29F5A71AE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Følgende er primært henvendt </a:t>
            </a:r>
            <a:r>
              <a:rPr lang="da-DK" dirty="0">
                <a:solidFill>
                  <a:srgbClr val="00B050"/>
                </a:solidFill>
              </a:rPr>
              <a:t>KP-systemansvarlig 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ECC4543-35ED-CA71-E92A-F1FE9E5538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05622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5E505-3379-1A0A-CB62-09AA65B32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KLIK-opgaver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5DCF4A3-A9B9-BE74-83D2-C9589E42D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87534CF-1AAC-A5A9-473D-B55AD1800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99513-52FE-4412-903F-8A0875232B74}" type="datetime1">
              <a:rPr lang="en-US" smtClean="0"/>
              <a:t>2/8/2024</a:t>
            </a:fld>
            <a:endParaRPr lang="en-US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AA7AA80-F351-3735-C489-24EE872BA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773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ED484-85B1-38EB-1770-07D30802A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432426"/>
            <a:ext cx="6119911" cy="792088"/>
          </a:xfrm>
        </p:spPr>
        <p:txBody>
          <a:bodyPr/>
          <a:lstStyle/>
          <a:p>
            <a:r>
              <a:rPr lang="da-DK" dirty="0"/>
              <a:t>KLIK-opgaver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KP release 5.0 – 25. marts 2024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163B4DD-9080-6A8E-3A7B-35E65FC530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/>
          <a:lstStyle/>
          <a:p>
            <a:r>
              <a:rPr lang="da-DK" dirty="0"/>
              <a:t>Version 4 / februar 2024</a:t>
            </a:r>
          </a:p>
          <a:p>
            <a:r>
              <a:rPr lang="da-DK" dirty="0"/>
              <a:t>Ændringer med seneste version er markeret med </a:t>
            </a:r>
            <a:r>
              <a:rPr lang="da-DK" dirty="0">
                <a:highlight>
                  <a:srgbClr val="FFFF00"/>
                </a:highlight>
              </a:rPr>
              <a:t>gul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3B4AE07-D581-A44A-46A4-4942DCB3FA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FE4CE6D-0B71-E11B-8C3B-0589D5120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44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E45AF5-295B-49A6-B95A-ACD04AE5B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 praksis er KP nede d. 17.2 kl. 07:00-00:00</a:t>
            </a:r>
            <a:br>
              <a:rPr lang="da-DK" dirty="0"/>
            </a:br>
            <a:r>
              <a:rPr lang="da-DK">
                <a:solidFill>
                  <a:schemeClr val="tx2"/>
                </a:solidFill>
              </a:rPr>
              <a:t>Kan tilgås, </a:t>
            </a:r>
            <a:r>
              <a:rPr lang="da-DK" dirty="0">
                <a:solidFill>
                  <a:schemeClr val="tx2"/>
                </a:solidFill>
              </a:rPr>
              <a:t>men vil være stærkt begrænset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50270B7-7CA5-4B88-86AA-47A9D2D14B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Uddybning af driftsbesked</a:t>
            </a:r>
          </a:p>
        </p:txBody>
      </p:sp>
      <p:pic>
        <p:nvPicPr>
          <p:cNvPr id="1026" name="Billede 2" descr="image001">
            <a:extLst>
              <a:ext uri="{FF2B5EF4-FFF2-40B4-BE49-F238E27FC236}">
                <a16:creationId xmlns:a16="http://schemas.microsoft.com/office/drawing/2014/main" id="{78115D58-89AB-43CB-A8B0-E4DEE9E4D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71600"/>
            <a:ext cx="7620001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0828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9BC05-8939-3E82-A9D9-B59F1B6DD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33705"/>
            <a:ext cx="8207375" cy="647973"/>
          </a:xfrm>
        </p:spPr>
        <p:txBody>
          <a:bodyPr/>
          <a:lstStyle/>
          <a:p>
            <a:r>
              <a:rPr lang="da-DK" dirty="0"/>
              <a:t>Ny funktionalitet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DFBDA0-98DC-3006-41E6-886D4BE2B5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218078"/>
            <a:ext cx="4103687" cy="144190"/>
          </a:xfrm>
        </p:spPr>
        <p:txBody>
          <a:bodyPr/>
          <a:lstStyle/>
          <a:p>
            <a:r>
              <a:rPr lang="da-DK" dirty="0"/>
              <a:t>Release 5.0.0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2B46C9-68E8-9396-93D6-8EE541BB0B77}"/>
              </a:ext>
            </a:extLst>
          </p:cNvPr>
          <p:cNvGraphicFramePr>
            <a:graphicFrameLocks noGrp="1"/>
          </p:cNvGraphicFramePr>
          <p:nvPr/>
        </p:nvGraphicFramePr>
        <p:xfrm>
          <a:off x="149289" y="757691"/>
          <a:ext cx="8820539" cy="42280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5319">
                  <a:extLst>
                    <a:ext uri="{9D8B030D-6E8A-4147-A177-3AD203B41FA5}">
                      <a16:colId xmlns:a16="http://schemas.microsoft.com/office/drawing/2014/main" val="1814523858"/>
                    </a:ext>
                  </a:extLst>
                </a:gridCol>
                <a:gridCol w="6584363">
                  <a:extLst>
                    <a:ext uri="{9D8B030D-6E8A-4147-A177-3AD203B41FA5}">
                      <a16:colId xmlns:a16="http://schemas.microsoft.com/office/drawing/2014/main" val="413868683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472445990"/>
                    </a:ext>
                  </a:extLst>
                </a:gridCol>
              </a:tblGrid>
              <a:tr h="303706"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Beskrivende titel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Beskrivelse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Forkortes*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49080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Modtagelse og behandling af </a:t>
                      </a:r>
                      <a:r>
                        <a:rPr lang="da-DK" sz="10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 i KP inkl. automatisk validering.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KP kan modtage </a:t>
                      </a:r>
                      <a:r>
                        <a:rPr lang="da-DK" sz="10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 og foretage automatisk validering ved modtagelse. Ved almindelig helbredstillæg kan KP godkende betaling automatisk, hvis borger ikke er medlem af Sygeforsikring ‘</a:t>
                      </a:r>
                      <a:r>
                        <a:rPr lang="da-DK" sz="1000" dirty="0" err="1">
                          <a:latin typeface="Neue Haas Grotesk Text Pro" panose="020B0504020202020204" pitchFamily="34" charset="0"/>
                        </a:rPr>
                        <a:t>danmark</a:t>
                      </a: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’, og I kan opsætte en beløbsgrænse, som styrer, om en </a:t>
                      </a:r>
                      <a:r>
                        <a:rPr lang="da-DK" sz="10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 lægges ud til manuel behandling. Afvisning vil typisk blive lagt til manuel sagsbehandling. Ved udvidet og personlige </a:t>
                      </a:r>
                      <a:r>
                        <a:rPr lang="da-DK" sz="1000">
                          <a:latin typeface="Neue Haas Grotesk Text Pro" panose="020B0504020202020204" pitchFamily="34" charset="0"/>
                        </a:rPr>
                        <a:t>tillæg understøtter </a:t>
                      </a: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KP manuel sagsbehandling.</a:t>
                      </a:r>
                    </a:p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Ved godkendelse af en </a:t>
                      </a:r>
                      <a:r>
                        <a:rPr lang="da-DK" sz="10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 sendes bogføringsoplysninger til kommunens økonomisystem. Det bliver desuden muligt at håndtere kreditnota og rykkere.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err="1">
                          <a:latin typeface="Neue Haas Grotesk Text Pro" panose="020B0504020202020204" pitchFamily="34" charset="0"/>
                        </a:rPr>
                        <a:t>eFaktura</a:t>
                      </a:r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16073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Sagstyper til Almindeligt helbredstillæg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dirty="0">
                          <a:latin typeface="Neue Haas Grotesk Text Pro" panose="020B0504020202020204" pitchFamily="34" charset="0"/>
                        </a:rPr>
                        <a:t>Sagstypen ”Almindeligt helbredstillæg” erstattes af en sagstype for hver af de 7 almindelige helbredstillæg - medicin, tandlæge, høreapparat, fysioterapi, fodterapi, psykologhjælp og kiropraktorbehandling. Der vil ikke ske konvertering af de ”gamle” sager med almindelig helbredstillæg.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Sagstyper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50360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Forbedret udbetalingsmeddelelse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Opsætningen af udbetalingsmeddelelsen forbedres, så den bliver nemmere at forstå for borger.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Breve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57693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Udstilling af boligstøttedata vedr. KMF/MAF</a:t>
                      </a:r>
                      <a:endParaRPr lang="da-DK" sz="1000" b="1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Boligstøttedata vedr. (primært) KMF og MAF bliver tilgængeligt via 3 rapporter og LIS-data. Tidligere har I modtaget disse data på lister fra UDK.</a:t>
                      </a:r>
                      <a:endParaRPr lang="da-DK" sz="1000" u="sng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u="none" dirty="0">
                          <a:latin typeface="Neue Haas Grotesk Text Pro" panose="020B0504020202020204" pitchFamily="34" charset="0"/>
                        </a:rPr>
                        <a:t>Boligstøtte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279615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Modtagelse af MAF-udbetaling til selvvalgt NemKonto (SE-nr.)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Det bliver muligt at vælge hvilken bankkonto overførsel af MAF skal ske til. Således kan alle MAF-betalinger samles på én konto for at lette arbejdet med afstemning.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MAF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350735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Vedligeholdelse af snitflader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Teknisk vedligehold.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SF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068889"/>
                  </a:ext>
                </a:extLst>
              </a:tr>
            </a:tbl>
          </a:graphicData>
        </a:graphic>
      </p:graphicFrame>
      <p:sp>
        <p:nvSpPr>
          <p:cNvPr id="5" name="Tekstfelt 4">
            <a:extLst>
              <a:ext uri="{FF2B5EF4-FFF2-40B4-BE49-F238E27FC236}">
                <a16:creationId xmlns:a16="http://schemas.microsoft.com/office/drawing/2014/main" id="{893E5008-1324-CCCF-C219-9AB97F94A30C}"/>
              </a:ext>
            </a:extLst>
          </p:cNvPr>
          <p:cNvSpPr txBox="1"/>
          <p:nvPr/>
        </p:nvSpPr>
        <p:spPr>
          <a:xfrm>
            <a:off x="4758612" y="296026"/>
            <a:ext cx="4211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Trebuchet MS" panose="020B0603020202020204" pitchFamily="34" charset="0"/>
              </a:rPr>
              <a:t>* Forkortelserne benyttes ved navngivning af KLIK-opgaver for at referere til den ændring, de vedrører.</a:t>
            </a:r>
          </a:p>
        </p:txBody>
      </p:sp>
    </p:spTree>
    <p:extLst>
      <p:ext uri="{BB962C8B-B14F-4D97-AF65-F5344CB8AC3E}">
        <p14:creationId xmlns:p14="http://schemas.microsoft.com/office/powerpoint/2010/main" val="41301085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9BC05-8939-3E82-A9D9-B59F1B6DD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KLIK-opgaver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DFBDA0-98DC-3006-41E6-886D4BE2B5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5.0.0</a:t>
            </a:r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5B2B2E57-2470-C370-B65E-826A7184DD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9925776"/>
              </p:ext>
            </p:extLst>
          </p:nvPr>
        </p:nvGraphicFramePr>
        <p:xfrm>
          <a:off x="161731" y="879611"/>
          <a:ext cx="8814316" cy="4102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4212">
                  <a:extLst>
                    <a:ext uri="{9D8B030D-6E8A-4147-A177-3AD203B41FA5}">
                      <a16:colId xmlns:a16="http://schemas.microsoft.com/office/drawing/2014/main" val="1916773651"/>
                    </a:ext>
                  </a:extLst>
                </a:gridCol>
                <a:gridCol w="1007389">
                  <a:extLst>
                    <a:ext uri="{9D8B030D-6E8A-4147-A177-3AD203B41FA5}">
                      <a16:colId xmlns:a16="http://schemas.microsoft.com/office/drawing/2014/main" val="345691494"/>
                    </a:ext>
                  </a:extLst>
                </a:gridCol>
                <a:gridCol w="538543">
                  <a:extLst>
                    <a:ext uri="{9D8B030D-6E8A-4147-A177-3AD203B41FA5}">
                      <a16:colId xmlns:a16="http://schemas.microsoft.com/office/drawing/2014/main" val="3158770079"/>
                    </a:ext>
                  </a:extLst>
                </a:gridCol>
                <a:gridCol w="538543">
                  <a:extLst>
                    <a:ext uri="{9D8B030D-6E8A-4147-A177-3AD203B41FA5}">
                      <a16:colId xmlns:a16="http://schemas.microsoft.com/office/drawing/2014/main" val="706429900"/>
                    </a:ext>
                  </a:extLst>
                </a:gridCol>
                <a:gridCol w="538543">
                  <a:extLst>
                    <a:ext uri="{9D8B030D-6E8A-4147-A177-3AD203B41FA5}">
                      <a16:colId xmlns:a16="http://schemas.microsoft.com/office/drawing/2014/main" val="1420459194"/>
                    </a:ext>
                  </a:extLst>
                </a:gridCol>
                <a:gridCol w="538543">
                  <a:extLst>
                    <a:ext uri="{9D8B030D-6E8A-4147-A177-3AD203B41FA5}">
                      <a16:colId xmlns:a16="http://schemas.microsoft.com/office/drawing/2014/main" val="3475900353"/>
                    </a:ext>
                  </a:extLst>
                </a:gridCol>
                <a:gridCol w="538543">
                  <a:extLst>
                    <a:ext uri="{9D8B030D-6E8A-4147-A177-3AD203B41FA5}">
                      <a16:colId xmlns:a16="http://schemas.microsoft.com/office/drawing/2014/main" val="342289334"/>
                    </a:ext>
                  </a:extLst>
                </a:gridCol>
              </a:tblGrid>
              <a:tr h="291126"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KLIK-opgave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Prioritet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Jan.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Feb.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Marts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Maj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4558813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/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1) Godkend serviceaftale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9205391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(Boligstøtte 1) Giv samtykke til oprettelse af SFTP-ruter for boligstøtte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Kritisk vej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2888987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(SF 02) Godkend serviceaftaler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Kritisk vej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0090048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(MAF 1) Tag stilling til bankkonto for </a:t>
                      </a:r>
                      <a:r>
                        <a:rPr lang="da-DK" sz="1000" u="none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mellemkommunal afregning</a:t>
                      </a:r>
                      <a:endParaRPr lang="da-DK" sz="1000" u="none" dirty="0">
                        <a:solidFill>
                          <a:schemeClr val="tx1"/>
                        </a:solidFill>
                        <a:effectLst/>
                        <a:latin typeface="Neue Haas Grotesk Text Pro" panose="020B05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Valgfri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332761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(Boligstøtte 2) Tilpas jeres arbejdsgange relateret boligstøttedata i KP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2607199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1000" dirty="0" err="1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1000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2) Registrer organisationsenheder i delsortimentet Fakturabehandlingsansvarssted i FK Klassifikation</a:t>
                      </a:r>
                      <a:endParaRPr lang="da-DK" sz="1000" dirty="0">
                        <a:effectLst/>
                        <a:latin typeface="Neue Haas Grotesk Text Pro" panose="020B05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3497625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/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3) Angiv standard Fakturabehandlingsansvarssted til behandling af 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endParaRPr lang="da-DK" sz="1000" u="none" dirty="0">
                        <a:solidFill>
                          <a:schemeClr val="tx1"/>
                        </a:solidFill>
                        <a:effectLst/>
                        <a:latin typeface="Neue Haas Grotesk Text Pro" panose="020B0504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1615349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(Sagstyper 2) Verificér kopier af jeres ydelses- og træktyper og opret nye ved behov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5643304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(Breve 1) Tag stilling til ændringer i udbetalingsspecifikationen og foretag evt. tilpasning heraf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Valgfri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2998099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4) Tilpas opsætningen af jeres ydelsesnumre i KP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3818252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5) Foretag 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mapning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af ny ydelsestype i jeres økonomisystem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highlight>
                          <a:srgbClr val="FFFF00"/>
                        </a:highlight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5661158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/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6) Tag stilling til nye opfølgningsopgaver og tilpas eventuelt relateret opsætning i KP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Valgfri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094543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/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7) Tag stilling til </a:t>
                      </a:r>
                      <a:r>
                        <a:rPr lang="da-DK" sz="1000" u="none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behov for og 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opret evt. nye EAN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highlight>
                          <a:srgbClr val="FFFF00"/>
                        </a:highlight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435652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(</a:t>
                      </a:r>
                      <a:r>
                        <a:rPr lang="da-DK" sz="1000" u="none" dirty="0" err="1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eFaktura</a:t>
                      </a:r>
                      <a:r>
                        <a:rPr lang="da-DK" sz="1000" u="non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  <a:ea typeface="Calibri" panose="020F0502020204030204" pitchFamily="34" charset="0"/>
                        </a:rPr>
                        <a:t> 8) Kontakt og gå i dialog med jeres ERP-leverandør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Obligatorisk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highlight>
                          <a:srgbClr val="FFFF00"/>
                        </a:highlight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highlight>
                          <a:srgbClr val="FFFF00"/>
                        </a:highlight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1000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da-DK" sz="1000" dirty="0">
                        <a:latin typeface="Neue Haas Grotesk Text Pro" panose="020B05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4077655"/>
                  </a:ext>
                </a:extLst>
              </a:tr>
            </a:tbl>
          </a:graphicData>
        </a:graphic>
      </p:graphicFrame>
      <p:sp>
        <p:nvSpPr>
          <p:cNvPr id="6" name="Tekstfelt 5">
            <a:extLst>
              <a:ext uri="{FF2B5EF4-FFF2-40B4-BE49-F238E27FC236}">
                <a16:creationId xmlns:a16="http://schemas.microsoft.com/office/drawing/2014/main" id="{49F2B026-9BC3-EB1B-87C2-6D37B666F81A}"/>
              </a:ext>
            </a:extLst>
          </p:cNvPr>
          <p:cNvSpPr txBox="1"/>
          <p:nvPr/>
        </p:nvSpPr>
        <p:spPr>
          <a:xfrm>
            <a:off x="5700192" y="266811"/>
            <a:ext cx="3275856" cy="5770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a-DK" sz="1050" u="sng" dirty="0"/>
              <a:t>Forklaring af markeringer: </a:t>
            </a:r>
          </a:p>
          <a:p>
            <a:r>
              <a:rPr lang="da-DK" sz="1050" dirty="0"/>
              <a:t>(X) = I kan tage stilling til, hvordan/om opgaven skal løses</a:t>
            </a:r>
          </a:p>
          <a:p>
            <a:r>
              <a:rPr lang="da-DK" sz="1050" dirty="0"/>
              <a:t>X = I kan løse hele opgaven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53DBD7A8-383F-4338-B609-C05C40E7580B}"/>
              </a:ext>
            </a:extLst>
          </p:cNvPr>
          <p:cNvSpPr txBox="1"/>
          <p:nvPr/>
        </p:nvSpPr>
        <p:spPr>
          <a:xfrm>
            <a:off x="3482621" y="190942"/>
            <a:ext cx="1786902" cy="926123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da-DK" sz="900" dirty="0">
                <a:latin typeface="Helvetica" pitchFamily="2" charset="0"/>
                <a:cs typeface="Arial"/>
              </a:rPr>
              <a:t>Afklar eksisterende arbejdsgange ift. om det giver værdi at flytte behandling til KP. På den baggrund kan I vurdere, om I skal håndtere disse opgaver.</a:t>
            </a: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14FF0D11-B161-44BF-B56D-174574D82F3C}"/>
              </a:ext>
            </a:extLst>
          </p:cNvPr>
          <p:cNvSpPr/>
          <p:nvPr/>
        </p:nvSpPr>
        <p:spPr>
          <a:xfrm>
            <a:off x="161731" y="3616569"/>
            <a:ext cx="5107792" cy="1401087"/>
          </a:xfrm>
          <a:prstGeom prst="roundRect">
            <a:avLst/>
          </a:pr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C9D68CD4-FA4A-4A29-BDBB-5D30E7A995D7}"/>
              </a:ext>
            </a:extLst>
          </p:cNvPr>
          <p:cNvCxnSpPr>
            <a:cxnSpLocks/>
          </p:cNvCxnSpPr>
          <p:nvPr/>
        </p:nvCxnSpPr>
        <p:spPr bwMode="auto">
          <a:xfrm>
            <a:off x="4249615" y="1144961"/>
            <a:ext cx="33106" cy="2471608"/>
          </a:xfrm>
          <a:prstGeom prst="straightConnector1">
            <a:avLst/>
          </a:prstGeom>
          <a:noFill/>
          <a:ln w="38100" algn="ctr">
            <a:solidFill>
              <a:schemeClr val="tx2"/>
            </a:solidFill>
            <a:prstDash val="sysDot"/>
            <a:round/>
            <a:headEnd type="none" w="med" len="med"/>
            <a:tailEnd type="triangle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5368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2C6D58-58B6-491E-BE8B-BCEFE664F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Jeres dialog med ERP-leverandør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7075A72-C9B3-4715-9992-24DD999513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Jf. oversigten udgiver vi KLIK-opgave, om at I skal kontakte jeres ERP-leverandør. Det vedr. bl.a. etablering af serviceaftale og opsætning i jeres økonomisystem. </a:t>
            </a:r>
          </a:p>
          <a:p>
            <a:r>
              <a:rPr lang="da-DK" dirty="0"/>
              <a:t>ERP-leverandørerne ER orienteret om </a:t>
            </a:r>
            <a:r>
              <a:rPr lang="da-DK" dirty="0" err="1"/>
              <a:t>eFaktura</a:t>
            </a:r>
            <a:r>
              <a:rPr lang="da-DK" dirty="0"/>
              <a:t> i KP, og vi opfordrer til, at I allerede nu kontakter dem, hvis I ønsker at tage </a:t>
            </a:r>
            <a:r>
              <a:rPr lang="da-DK" dirty="0" err="1"/>
              <a:t>eFaktura</a:t>
            </a:r>
            <a:r>
              <a:rPr lang="da-DK" dirty="0"/>
              <a:t> i brug.</a:t>
            </a:r>
          </a:p>
          <a:p>
            <a:r>
              <a:rPr lang="da-DK" b="1" dirty="0"/>
              <a:t>Du skal være opmærksom på</a:t>
            </a:r>
            <a:r>
              <a:rPr lang="da-DK" dirty="0"/>
              <a:t>, hvilken arbejdsgang / kontaktperson I har i kommunen til jeres ERP-leverandør. Kontakt evt. jeres systemansvarlige for bogføringssystemet, hvis I er i tvivl.</a:t>
            </a:r>
          </a:p>
          <a:p>
            <a:r>
              <a:rPr lang="da-DK" dirty="0"/>
              <a:t>For </a:t>
            </a:r>
            <a:r>
              <a:rPr lang="da-DK" dirty="0" err="1"/>
              <a:t>KMDs</a:t>
            </a:r>
            <a:r>
              <a:rPr lang="da-DK" dirty="0"/>
              <a:t> vedkommende skal I kontakte </a:t>
            </a:r>
            <a:r>
              <a:rPr lang="da-DK" dirty="0">
                <a:hlinkClick r:id="rId2"/>
              </a:rPr>
              <a:t>ADK@kmd.dk</a:t>
            </a:r>
            <a:r>
              <a:rPr lang="da-DK" dirty="0"/>
              <a:t>, for at starte dialog omkring etablering af snitfladen for </a:t>
            </a:r>
            <a:r>
              <a:rPr lang="da-DK" dirty="0" err="1"/>
              <a:t>eFaktura</a:t>
            </a:r>
            <a:r>
              <a:rPr lang="da-DK" dirty="0"/>
              <a:t> ”SF 1590 D”.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152FFAD-2F91-43BF-8BDF-95815A2DC8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5.0.0</a:t>
            </a:r>
          </a:p>
          <a:p>
            <a:endParaRPr lang="da-DK" dirty="0"/>
          </a:p>
        </p:txBody>
      </p:sp>
      <p:pic>
        <p:nvPicPr>
          <p:cNvPr id="8" name="Pladsholder til billede 7" descr="Et billede, der indeholder græs, udendørs, træ, plantevækst&#10;&#10;Automatisk genereret beskrivelse">
            <a:extLst>
              <a:ext uri="{FF2B5EF4-FFF2-40B4-BE49-F238E27FC236}">
                <a16:creationId xmlns:a16="http://schemas.microsoft.com/office/drawing/2014/main" id="{6F08E55A-06A3-4CFC-98C7-CA69D8D6C1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0392" r="20392"/>
          <a:stretch>
            <a:fillRect/>
          </a:stretch>
        </p:blipFill>
        <p:spPr/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E0D391E0-9A89-4E8C-9D49-1E5ECFB54E78}"/>
              </a:ext>
            </a:extLst>
          </p:cNvPr>
          <p:cNvSpPr txBox="1"/>
          <p:nvPr/>
        </p:nvSpPr>
        <p:spPr>
          <a:xfrm>
            <a:off x="4572000" y="4199792"/>
            <a:ext cx="4572000" cy="9437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rtlCol="0">
            <a:noAutofit/>
          </a:bodyPr>
          <a:lstStyle/>
          <a:p>
            <a:r>
              <a:rPr lang="da-DK" dirty="0"/>
              <a:t>KMD forventer at udsende et servicebrev på kundenet, hvori der er et link til </a:t>
            </a:r>
            <a:r>
              <a:rPr lang="da-DK" dirty="0" err="1"/>
              <a:t>KMDs</a:t>
            </a:r>
            <a:r>
              <a:rPr lang="da-DK" dirty="0"/>
              <a:t> fakturavejledning. </a:t>
            </a:r>
            <a:endParaRPr lang="da-DK" sz="900" dirty="0">
              <a:latin typeface="Helvetica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128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ED484-85B1-38EB-1770-07D30802A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432426"/>
            <a:ext cx="6119911" cy="792088"/>
          </a:xfrm>
        </p:spPr>
        <p:txBody>
          <a:bodyPr/>
          <a:lstStyle/>
          <a:p>
            <a:r>
              <a:rPr lang="da-DK" dirty="0"/>
              <a:t>KLIK-opgaver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KP release 4.1 – d. 14.12 2023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163B4DD-9080-6A8E-3A7B-35E65FC530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/>
          <a:lstStyle/>
          <a:p>
            <a:r>
              <a:rPr lang="da-DK" dirty="0"/>
              <a:t>Version 1 / Oktober 2023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3B4AE07-D581-A44A-46A4-4942DCB3FA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FE4CE6D-0B71-E11B-8C3B-0589D5120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920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9BC05-8939-3E82-A9D9-B59F1B6DD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Ny funktionalitet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DFBDA0-98DC-3006-41E6-886D4BE2B5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4.1.0</a:t>
            </a:r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2B46C9-68E8-9396-93D6-8EE541BB0B77}"/>
              </a:ext>
            </a:extLst>
          </p:cNvPr>
          <p:cNvGraphicFramePr>
            <a:graphicFrameLocks noGrp="1"/>
          </p:cNvGraphicFramePr>
          <p:nvPr/>
        </p:nvGraphicFramePr>
        <p:xfrm>
          <a:off x="468312" y="879611"/>
          <a:ext cx="8207375" cy="1766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527">
                  <a:extLst>
                    <a:ext uri="{9D8B030D-6E8A-4147-A177-3AD203B41FA5}">
                      <a16:colId xmlns:a16="http://schemas.microsoft.com/office/drawing/2014/main" val="1814523858"/>
                    </a:ext>
                  </a:extLst>
                </a:gridCol>
                <a:gridCol w="5417483">
                  <a:extLst>
                    <a:ext uri="{9D8B030D-6E8A-4147-A177-3AD203B41FA5}">
                      <a16:colId xmlns:a16="http://schemas.microsoft.com/office/drawing/2014/main" val="413868683"/>
                    </a:ext>
                  </a:extLst>
                </a:gridCol>
                <a:gridCol w="1018365">
                  <a:extLst>
                    <a:ext uri="{9D8B030D-6E8A-4147-A177-3AD203B41FA5}">
                      <a16:colId xmlns:a16="http://schemas.microsoft.com/office/drawing/2014/main" val="3905553587"/>
                    </a:ext>
                  </a:extLst>
                </a:gridCol>
              </a:tblGrid>
              <a:tr h="303706"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Beskrivende titel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Beskrivelse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Forkortes*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49080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Forbedringer til opgaveindbakken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Det bliver muligt at sortere i opgaveindbakken. Det bliver også muligt at sætte en kategori på de enkelte opgaver i ”Opgaveindbakken”, og opgavepakker kan benyttes til at opfange bestemte kategorier, fx til brug for sagsbehandlere.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err="1">
                          <a:latin typeface="Neue Haas Grotesk Text Pro" panose="020B0504020202020204" pitchFamily="34" charset="0"/>
                        </a:rPr>
                        <a:t>Opg</a:t>
                      </a:r>
                      <a:endParaRPr lang="da-DK" sz="1200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697643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Brugerdefinerede opfølgningsopgaver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>
                          <a:latin typeface="Neue Haas Grotesk Text Pro" panose="020B0504020202020204" pitchFamily="34" charset="0"/>
                        </a:rPr>
                        <a:t>Mulighed for at oprette brugerdefinerede opfølgningsopgaver. I kan selv styre, om funktionaliteten bliver tilgængelig i KP via systemadministrationen.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dirty="0" err="1">
                          <a:latin typeface="Neue Haas Grotesk Text Pro" panose="020B0504020202020204" pitchFamily="34" charset="0"/>
                        </a:rPr>
                        <a:t>Opg</a:t>
                      </a:r>
                      <a:endParaRPr lang="da-DK" sz="1200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052701"/>
                  </a:ext>
                </a:extLst>
              </a:tr>
            </a:tbl>
          </a:graphicData>
        </a:graphic>
      </p:graphicFrame>
      <p:sp>
        <p:nvSpPr>
          <p:cNvPr id="5" name="Tekstfelt 4">
            <a:extLst>
              <a:ext uri="{FF2B5EF4-FFF2-40B4-BE49-F238E27FC236}">
                <a16:creationId xmlns:a16="http://schemas.microsoft.com/office/drawing/2014/main" id="{F2C9310F-4F9C-E020-2484-F24D6D4C333F}"/>
              </a:ext>
            </a:extLst>
          </p:cNvPr>
          <p:cNvSpPr txBox="1"/>
          <p:nvPr/>
        </p:nvSpPr>
        <p:spPr>
          <a:xfrm>
            <a:off x="468313" y="4665002"/>
            <a:ext cx="7294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latin typeface="Trebuchet MS" panose="020B0603020202020204" pitchFamily="34" charset="0"/>
              </a:rPr>
              <a:t>* Forkortelserne benyttes ved navngivning af KLIK-opgaver for at referere til den ændring, de vedrører.</a:t>
            </a:r>
          </a:p>
        </p:txBody>
      </p:sp>
    </p:spTree>
    <p:extLst>
      <p:ext uri="{BB962C8B-B14F-4D97-AF65-F5344CB8AC3E}">
        <p14:creationId xmlns:p14="http://schemas.microsoft.com/office/powerpoint/2010/main" val="16556102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A47189-B254-B564-495A-FC832765A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KLIK-opgaver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C5E089D-8F00-95D8-A783-73BE9E97BF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3D4399B-8EC0-996D-CF5E-A8854A0944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4.1</a:t>
            </a:r>
          </a:p>
        </p:txBody>
      </p:sp>
      <p:graphicFrame>
        <p:nvGraphicFramePr>
          <p:cNvPr id="6" name="Tabel 4">
            <a:extLst>
              <a:ext uri="{FF2B5EF4-FFF2-40B4-BE49-F238E27FC236}">
                <a16:creationId xmlns:a16="http://schemas.microsoft.com/office/drawing/2014/main" id="{F9E5F2AA-02C4-4C3A-F8EA-C9D9FCB1EAF3}"/>
              </a:ext>
            </a:extLst>
          </p:cNvPr>
          <p:cNvGraphicFramePr>
            <a:graphicFrameLocks/>
          </p:cNvGraphicFramePr>
          <p:nvPr/>
        </p:nvGraphicFramePr>
        <p:xfrm>
          <a:off x="468311" y="1419225"/>
          <a:ext cx="7161083" cy="830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6168">
                  <a:extLst>
                    <a:ext uri="{9D8B030D-6E8A-4147-A177-3AD203B41FA5}">
                      <a16:colId xmlns:a16="http://schemas.microsoft.com/office/drawing/2014/main" val="1916773651"/>
                    </a:ext>
                  </a:extLst>
                </a:gridCol>
                <a:gridCol w="876279">
                  <a:extLst>
                    <a:ext uri="{9D8B030D-6E8A-4147-A177-3AD203B41FA5}">
                      <a16:colId xmlns:a16="http://schemas.microsoft.com/office/drawing/2014/main" val="345691494"/>
                    </a:ext>
                  </a:extLst>
                </a:gridCol>
                <a:gridCol w="566212">
                  <a:extLst>
                    <a:ext uri="{9D8B030D-6E8A-4147-A177-3AD203B41FA5}">
                      <a16:colId xmlns:a16="http://schemas.microsoft.com/office/drawing/2014/main" val="3118763007"/>
                    </a:ext>
                  </a:extLst>
                </a:gridCol>
                <a:gridCol w="566212">
                  <a:extLst>
                    <a:ext uri="{9D8B030D-6E8A-4147-A177-3AD203B41FA5}">
                      <a16:colId xmlns:a16="http://schemas.microsoft.com/office/drawing/2014/main" val="3158770079"/>
                    </a:ext>
                  </a:extLst>
                </a:gridCol>
                <a:gridCol w="566212">
                  <a:extLst>
                    <a:ext uri="{9D8B030D-6E8A-4147-A177-3AD203B41FA5}">
                      <a16:colId xmlns:a16="http://schemas.microsoft.com/office/drawing/2014/main" val="706429900"/>
                    </a:ext>
                  </a:extLst>
                </a:gridCol>
              </a:tblGrid>
              <a:tr h="291126">
                <a:tc>
                  <a:txBody>
                    <a:bodyPr/>
                    <a:lstStyle/>
                    <a:p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KLIK-opgave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Prioritet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Nov.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Dec.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Jan.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4558813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da-D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</a:rPr>
                        <a:t>(</a:t>
                      </a:r>
                      <a:r>
                        <a:rPr lang="da-DK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</a:rPr>
                        <a:t>Opg</a:t>
                      </a:r>
                      <a:r>
                        <a:rPr lang="da-D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</a:rPr>
                        <a:t> 1) Tag stilling til, om sagsbehandler skal kunne oprette brugerdefinerede opfølgningsopgaver og foretag evt. opsætning 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Valgfri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(X)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9205391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marL="72000" algn="l" fontAlgn="b"/>
                      <a:r>
                        <a:rPr lang="da-D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</a:rPr>
                        <a:t>(</a:t>
                      </a:r>
                      <a:r>
                        <a:rPr lang="da-DK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</a:rPr>
                        <a:t>Opg</a:t>
                      </a:r>
                      <a:r>
                        <a:rPr lang="da-DK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Neue Haas Grotesk Text Pro" panose="020B0504020202020204" pitchFamily="34" charset="0"/>
                        </a:rPr>
                        <a:t> 2) Tag stilling til opgavekategorier og foretag evt. opsætning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Valgfri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(X)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900" dirty="0">
                          <a:latin typeface="Neue Haas Grotesk Text Pro" panose="020B0504020202020204" pitchFamily="34" charset="0"/>
                        </a:rPr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1238282"/>
                  </a:ext>
                </a:extLst>
              </a:tr>
            </a:tbl>
          </a:graphicData>
        </a:graphic>
      </p:graphicFrame>
      <p:sp>
        <p:nvSpPr>
          <p:cNvPr id="8" name="Tekstfelt 7">
            <a:extLst>
              <a:ext uri="{FF2B5EF4-FFF2-40B4-BE49-F238E27FC236}">
                <a16:creationId xmlns:a16="http://schemas.microsoft.com/office/drawing/2014/main" id="{0B368D36-469B-C307-8CF5-A0319B3538F8}"/>
              </a:ext>
            </a:extLst>
          </p:cNvPr>
          <p:cNvSpPr txBox="1"/>
          <p:nvPr/>
        </p:nvSpPr>
        <p:spPr>
          <a:xfrm>
            <a:off x="468311" y="2342292"/>
            <a:ext cx="3275856" cy="5770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da-DK" sz="1050" u="sng" dirty="0"/>
              <a:t>Forklaring af markeringer: </a:t>
            </a:r>
          </a:p>
          <a:p>
            <a:r>
              <a:rPr lang="da-DK" sz="1050" dirty="0"/>
              <a:t>(X) = I kan tage stilling til, hvordan/om opgaven skal løses</a:t>
            </a:r>
          </a:p>
          <a:p>
            <a:r>
              <a:rPr lang="da-DK" sz="1050" dirty="0"/>
              <a:t>X = I kan løse hele opgaven</a:t>
            </a:r>
          </a:p>
        </p:txBody>
      </p:sp>
    </p:spTree>
    <p:extLst>
      <p:ext uri="{BB962C8B-B14F-4D97-AF65-F5344CB8AC3E}">
        <p14:creationId xmlns:p14="http://schemas.microsoft.com/office/powerpoint/2010/main" val="38676263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A825CC-B285-41DA-A340-997F6FB03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Status på driften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E7D92DF-7D8D-4612-BB18-7BC55AA788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13446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9D46A7-99C9-4916-F4BC-07E1FC76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Ikke analyserede fejlmeldinger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1A62361-F2F3-1B65-E703-74F4AFE5B6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Status på driften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FFBAA12-3B47-4928-A471-47C5CAC8E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12"/>
          <a:stretch/>
        </p:blipFill>
        <p:spPr>
          <a:xfrm>
            <a:off x="50006" y="1524817"/>
            <a:ext cx="9093994" cy="233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117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C5E281-5DB2-CE83-9046-E14F4760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Godkendte fejl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971C31E-0F48-E589-B2FB-12031BF30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Status på driften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77817C1-783C-4D48-BDE5-2C1D8739B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9440"/>
            <a:ext cx="9144000" cy="216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375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A520D-B8B2-6199-B9B5-4D936AAA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Supportsager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8A5C3B1-8897-9C43-C130-83970461EC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Status på driften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29645CE-B2FF-4D52-9041-526BC2589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4" y="881723"/>
            <a:ext cx="8336757" cy="404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60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7D1453-EDF9-B67F-AFBD-EB13CBA73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Release 5.0</a:t>
            </a:r>
            <a:br>
              <a:rPr lang="da-DK" dirty="0"/>
            </a:br>
            <a:r>
              <a:rPr lang="da-DK" dirty="0"/>
              <a:t>25. marts 2024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B366ED8-E730-BE45-7ED0-EF954FA258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715197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036E2D-0F86-47ED-8651-47915E71F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Tak for i dag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F15A7E8-4143-4632-A2FC-DBAB4EED39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0610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126FCC-54FD-98E7-8002-4758C784C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Tidslinje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EBEE310-5070-A4A8-604C-B4D2A56E8D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7392AEB-E0F7-706E-480E-A50629469C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5093922"/>
              </p:ext>
            </p:extLst>
          </p:nvPr>
        </p:nvGraphicFramePr>
        <p:xfrm>
          <a:off x="0" y="539750"/>
          <a:ext cx="9144000" cy="4603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Pil: nedad 7">
            <a:extLst>
              <a:ext uri="{FF2B5EF4-FFF2-40B4-BE49-F238E27FC236}">
                <a16:creationId xmlns:a16="http://schemas.microsoft.com/office/drawing/2014/main" id="{0E3A3505-0DD2-F223-8DF0-7E9266094B78}"/>
              </a:ext>
            </a:extLst>
          </p:cNvPr>
          <p:cNvSpPr/>
          <p:nvPr/>
        </p:nvSpPr>
        <p:spPr>
          <a:xfrm>
            <a:off x="2061654" y="1058847"/>
            <a:ext cx="1718733" cy="913477"/>
          </a:xfrm>
          <a:prstGeom prst="downArrow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R5.0</a:t>
            </a:r>
          </a:p>
          <a:p>
            <a:pPr algn="ctr"/>
            <a:r>
              <a:rPr lang="da-DK" sz="1200" b="1" dirty="0">
                <a:latin typeface="Arial"/>
                <a:cs typeface="Arial"/>
              </a:rPr>
              <a:t>Go live</a:t>
            </a:r>
          </a:p>
          <a:p>
            <a:pPr algn="ctr"/>
            <a:r>
              <a:rPr lang="da-DK" sz="1200" b="1" dirty="0">
                <a:latin typeface="Arial"/>
                <a:cs typeface="Arial"/>
              </a:rPr>
              <a:t>25. marts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C55758CA-0A5E-C935-6274-B236F83AB53E}"/>
              </a:ext>
            </a:extLst>
          </p:cNvPr>
          <p:cNvGrpSpPr/>
          <p:nvPr/>
        </p:nvGrpSpPr>
        <p:grpSpPr>
          <a:xfrm>
            <a:off x="3956538" y="677333"/>
            <a:ext cx="4953306" cy="1396999"/>
            <a:chOff x="3956538" y="677333"/>
            <a:chExt cx="4953306" cy="1396999"/>
          </a:xfrm>
        </p:grpSpPr>
        <p:sp>
          <p:nvSpPr>
            <p:cNvPr id="9" name="Pil: nedad 8">
              <a:extLst>
                <a:ext uri="{FF2B5EF4-FFF2-40B4-BE49-F238E27FC236}">
                  <a16:creationId xmlns:a16="http://schemas.microsoft.com/office/drawing/2014/main" id="{65B106A0-51D2-2778-9585-3217CE630868}"/>
                </a:ext>
              </a:extLst>
            </p:cNvPr>
            <p:cNvSpPr/>
            <p:nvPr/>
          </p:nvSpPr>
          <p:spPr>
            <a:xfrm>
              <a:off x="7191111" y="677333"/>
              <a:ext cx="1718733" cy="1396999"/>
            </a:xfrm>
            <a:prstGeom prst="downArrow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a-DK" sz="1200" b="1" dirty="0">
                  <a:latin typeface="Arial"/>
                  <a:cs typeface="Arial"/>
                </a:rPr>
                <a:t>Pilot afslutter 22. april</a:t>
              </a:r>
            </a:p>
          </p:txBody>
        </p:sp>
        <p:sp>
          <p:nvSpPr>
            <p:cNvPr id="10" name="Tekstfelt 9">
              <a:extLst>
                <a:ext uri="{FF2B5EF4-FFF2-40B4-BE49-F238E27FC236}">
                  <a16:creationId xmlns:a16="http://schemas.microsoft.com/office/drawing/2014/main" id="{183B8A7D-6616-4B0D-D815-5D1F7AABDED1}"/>
                </a:ext>
              </a:extLst>
            </p:cNvPr>
            <p:cNvSpPr txBox="1"/>
            <p:nvPr/>
          </p:nvSpPr>
          <p:spPr>
            <a:xfrm>
              <a:off x="3956538" y="677333"/>
              <a:ext cx="3680395" cy="76221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l"/>
              <a:r>
                <a:rPr lang="da-DK" sz="1100" u="sng" dirty="0">
                  <a:solidFill>
                    <a:schemeClr val="bg1"/>
                  </a:solidFill>
                  <a:latin typeface="Neue Haas Grotesk Text Pro" panose="020B0504020202020204" pitchFamily="34" charset="0"/>
                  <a:cs typeface="Arial"/>
                </a:rPr>
                <a:t>Pilotafprøvning starter 2. april:</a:t>
              </a:r>
            </a:p>
            <a:p>
              <a:pPr marL="228600" indent="-228600" algn="l">
                <a:buFont typeface="+mj-lt"/>
                <a:buAutoNum type="arabicPeriod"/>
              </a:pPr>
              <a:r>
                <a:rPr lang="da-DK" sz="1100" dirty="0" err="1">
                  <a:solidFill>
                    <a:schemeClr val="bg1"/>
                  </a:solidFill>
                  <a:latin typeface="Neue Haas Grotesk Text Pro" panose="020B0504020202020204" pitchFamily="34" charset="0"/>
                  <a:cs typeface="Arial"/>
                </a:rPr>
                <a:t>eFaktura</a:t>
              </a:r>
              <a:endParaRPr lang="da-DK" sz="11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endParaRPr>
            </a:p>
            <a:p>
              <a:pPr marL="228600" indent="-228600" algn="l">
                <a:buFont typeface="+mj-lt"/>
                <a:buAutoNum type="arabicPeriod"/>
              </a:pPr>
              <a:r>
                <a:rPr lang="da-DK" sz="1100" dirty="0">
                  <a:solidFill>
                    <a:schemeClr val="bg1"/>
                  </a:solidFill>
                  <a:latin typeface="Neue Haas Grotesk Text Pro" panose="020B0504020202020204" pitchFamily="34" charset="0"/>
                  <a:cs typeface="Arial"/>
                </a:rPr>
                <a:t>MAF-indbetaling til selvvalgt bankkonto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da-DK" sz="1100" dirty="0">
                  <a:solidFill>
                    <a:schemeClr val="bg1"/>
                  </a:solidFill>
                  <a:latin typeface="Neue Haas Grotesk Text Pro" panose="020B0504020202020204" pitchFamily="34" charset="0"/>
                  <a:cs typeface="Arial"/>
                </a:rPr>
                <a:t>Boligstøttedata</a:t>
              </a:r>
              <a:endParaRPr lang="da-DK" sz="1100" dirty="0">
                <a:latin typeface="Neue Haas Grotesk Text Pro" panose="020B0504020202020204" pitchFamily="34" charset="0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27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28E8AC-245F-43D1-984A-E5B0DD8D5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Hvornår planlægger I at behandle </a:t>
            </a:r>
            <a:r>
              <a:rPr lang="da-DK" dirty="0" err="1"/>
              <a:t>eFaktura</a:t>
            </a:r>
            <a:r>
              <a:rPr lang="da-DK" dirty="0"/>
              <a:t> i KP?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54759CA-2BF7-4A97-AB1B-689D2CF744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b="1" dirty="0"/>
              <a:t>Nedenstående er også sendt ud i mandags!</a:t>
            </a:r>
          </a:p>
          <a:p>
            <a:endParaRPr lang="da-DK" dirty="0"/>
          </a:p>
          <a:p>
            <a:r>
              <a:rPr lang="da-DK" dirty="0"/>
              <a:t>Ifm. implementeringen af </a:t>
            </a:r>
            <a:r>
              <a:rPr lang="da-DK" dirty="0" err="1"/>
              <a:t>eFaktura</a:t>
            </a:r>
            <a:r>
              <a:rPr lang="da-DK" dirty="0"/>
              <a:t> i KP har vi to spørgsmål, som I skal besvare via følgende link:</a:t>
            </a:r>
          </a:p>
          <a:p>
            <a:r>
              <a:rPr lang="da-DK" u="sng" dirty="0">
                <a:hlinkClick r:id="rId2"/>
              </a:rPr>
              <a:t>https://www.survey-xact.dk/LinkCollector?key=K5YQFWSRLP9N</a:t>
            </a:r>
            <a:endParaRPr lang="da-DK" dirty="0"/>
          </a:p>
          <a:p>
            <a:r>
              <a:rPr lang="da-DK" dirty="0"/>
              <a:t> </a:t>
            </a:r>
            <a:r>
              <a:rPr lang="da-DK" b="1" dirty="0"/>
              <a:t>Det er vigtigt for vores planlægning og understøttelse af jer, at I besvarer spørgeskemaet!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5952D8A-9134-461C-BA04-5C6044CEA9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</a:t>
            </a:r>
          </a:p>
        </p:txBody>
      </p:sp>
      <p:pic>
        <p:nvPicPr>
          <p:cNvPr id="7" name="Pladsholder til billede 6" descr="Et billede, der indeholder udendørs, vandfugl, vand, and&#10;&#10;Automatisk genereret beskrivelse">
            <a:extLst>
              <a:ext uri="{FF2B5EF4-FFF2-40B4-BE49-F238E27FC236}">
                <a16:creationId xmlns:a16="http://schemas.microsoft.com/office/drawing/2014/main" id="{81475072-BEAE-4057-9F48-AB6D767ACD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25000" r="2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338067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KOMBIT">
      <a:dk1>
        <a:srgbClr val="111111"/>
      </a:dk1>
      <a:lt1>
        <a:srgbClr val="FFFFFF"/>
      </a:lt1>
      <a:dk2>
        <a:srgbClr val="CCC09E"/>
      </a:dk2>
      <a:lt2>
        <a:srgbClr val="F3EFE0"/>
      </a:lt2>
      <a:accent1>
        <a:srgbClr val="EB052F"/>
      </a:accent1>
      <a:accent2>
        <a:srgbClr val="3373D2"/>
      </a:accent2>
      <a:accent3>
        <a:srgbClr val="1C3F32"/>
      </a:accent3>
      <a:accent4>
        <a:srgbClr val="580D28"/>
      </a:accent4>
      <a:accent5>
        <a:srgbClr val="9656D7"/>
      </a:accent5>
      <a:accent6>
        <a:srgbClr val="B30E60"/>
      </a:accent6>
      <a:hlink>
        <a:srgbClr val="696969"/>
      </a:hlink>
      <a:folHlink>
        <a:srgbClr val="D6D6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061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b="1" dirty="0" smtClean="0"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9525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xtLst>
          <a:ext uri="{909E8E84-426E-40dd-AFC4-6F175D3DCCD1}">
            <a14:hiddenFill xmlns:p="http://schemas.openxmlformats.org/presentationml/2006/main" xmlns="" xmlns:a14="http://schemas.microsoft.com/office/drawing/2010/main">
              <a:noFill/>
            </a14:hiddenFill>
          </a:ext>
        </a:extLst>
      </a:spPr>
      <a:bodyPr/>
      <a:lstStyle/>
    </a:lnDef>
    <a:txDef>
      <a:spPr>
        <a:noFill/>
        <a:ln>
          <a:noFill/>
        </a:ln>
      </a:spPr>
      <a:bodyPr wrap="none" rtlCol="0">
        <a:noAutofit/>
      </a:bodyPr>
      <a:lstStyle>
        <a:defPPr algn="l">
          <a:defRPr sz="900" dirty="0" err="1" smtClean="0">
            <a:latin typeface="Helvetica" pitchFamily="2" charset="0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57B43150-9B59-4524-8D70-B7AA6C43F8B1}" vid="{A4A4ADDD-4E09-436A-AAEC-204C35E66FB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51E5067BB20F4428D19AB0132CFAEA9" ma:contentTypeVersion="15" ma:contentTypeDescription="Opret et nyt dokument." ma:contentTypeScope="" ma:versionID="334119f173ee7edc4d4fa4e2113ebaec">
  <xsd:schema xmlns:xsd="http://www.w3.org/2001/XMLSchema" xmlns:xs="http://www.w3.org/2001/XMLSchema" xmlns:p="http://schemas.microsoft.com/office/2006/metadata/properties" xmlns:ns3="12a1c58e-6d39-450f-a0f4-90c693a17350" xmlns:ns4="2eeefb87-ff4c-4ef7-9616-20971df98739" targetNamespace="http://schemas.microsoft.com/office/2006/metadata/properties" ma:root="true" ma:fieldsID="1449aec1312f285ae8e7b166af0bb34a" ns3:_="" ns4:_="">
    <xsd:import namespace="12a1c58e-6d39-450f-a0f4-90c693a17350"/>
    <xsd:import namespace="2eeefb87-ff4c-4ef7-9616-20971df9873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CR" minOccurs="0"/>
                <xsd:element ref="ns3:MediaServiceSearchPropertie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1c58e-6d39-450f-a0f4-90c693a173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eefb87-ff4c-4ef7-9616-20971df9873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værdi for deling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2a1c58e-6d39-450f-a0f4-90c693a17350" xsi:nil="true"/>
  </documentManagement>
</p:properties>
</file>

<file path=customXml/itemProps1.xml><?xml version="1.0" encoding="utf-8"?>
<ds:datastoreItem xmlns:ds="http://schemas.openxmlformats.org/officeDocument/2006/customXml" ds:itemID="{E68C1FE5-A19E-408F-9CC7-A026BA5BE0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2A58E0-EA3D-4274-9D19-65ED340B0C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a1c58e-6d39-450f-a0f4-90c693a17350"/>
    <ds:schemaRef ds:uri="2eeefb87-ff4c-4ef7-9616-20971df987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3D7040D-9265-4950-BB84-EA3CACF30F56}">
  <ds:schemaRefs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2eeefb87-ff4c-4ef7-9616-20971df98739"/>
    <ds:schemaRef ds:uri="12a1c58e-6d39-450f-a0f4-90c693a17350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5169</TotalTime>
  <Words>3145</Words>
  <Application>Microsoft Office PowerPoint</Application>
  <PresentationFormat>Skærmshow (16:9)</PresentationFormat>
  <Paragraphs>492</Paragraphs>
  <Slides>70</Slides>
  <Notes>3</Notes>
  <HiddenSlides>8</HiddenSlides>
  <MMClips>0</MMClips>
  <ScaleCrop>false</ScaleCrop>
  <HeadingPairs>
    <vt:vector size="6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70</vt:i4>
      </vt:variant>
    </vt:vector>
  </HeadingPairs>
  <TitlesOfParts>
    <vt:vector size="80" baseType="lpstr">
      <vt:lpstr>Arial</vt:lpstr>
      <vt:lpstr>Calibri</vt:lpstr>
      <vt:lpstr>CambriaMath</vt:lpstr>
      <vt:lpstr>Helvetica</vt:lpstr>
      <vt:lpstr>Neue Haas Grotesk Text Pro</vt:lpstr>
      <vt:lpstr>Normal systemskrift</vt:lpstr>
      <vt:lpstr>Source Sans Pro Light</vt:lpstr>
      <vt:lpstr>Trebuchet MS</vt:lpstr>
      <vt:lpstr>Wingdings</vt:lpstr>
      <vt:lpstr>Default Theme</vt:lpstr>
      <vt:lpstr>Statusmøde Uge 6 - 2024</vt:lpstr>
      <vt:lpstr>Struktur for mødet</vt:lpstr>
      <vt:lpstr>KOMBITs KP-team</vt:lpstr>
      <vt:lpstr>Netcompanys KP-team</vt:lpstr>
      <vt:lpstr>Dagsorden</vt:lpstr>
      <vt:lpstr>I praksis er KP nede d. 17.2 kl. 07:00-00:00 Kan tilgås, men vil være stærkt begrænset</vt:lpstr>
      <vt:lpstr>Release 5.0 25. marts 2024</vt:lpstr>
      <vt:lpstr>Tidslinje</vt:lpstr>
      <vt:lpstr>Hvornår planlægger I at behandle eFaktura i KP?</vt:lpstr>
      <vt:lpstr>Oversigt over ny funktionalitet KP release 5.0 – 25. marts 2024</vt:lpstr>
      <vt:lpstr>Ny funktionalitet </vt:lpstr>
      <vt:lpstr>Fordeling af eFaktura pba. EAN</vt:lpstr>
      <vt:lpstr>Spørgetime om eFaktura 2 og 3</vt:lpstr>
      <vt:lpstr>Piloter til release 5.0</vt:lpstr>
      <vt:lpstr>Piloter til release 5.0 d. 25.3 til 12.4</vt:lpstr>
      <vt:lpstr>Demo af eFaktura</vt:lpstr>
      <vt:lpstr>Overordnet flow for eFaktura Faktura, kreditnota og rykker</vt:lpstr>
      <vt:lpstr>Automatisk oprettelse af nye sager Almindelig helbredstillæg</vt:lpstr>
      <vt:lpstr>Valider eFaktura</vt:lpstr>
      <vt:lpstr>Valider eFaktura</vt:lpstr>
      <vt:lpstr>Valider eFaktura - OBS</vt:lpstr>
      <vt:lpstr>Valider eFaktura</vt:lpstr>
      <vt:lpstr>Valider eFaktura - OBS</vt:lpstr>
      <vt:lpstr>Sådan ændre du beløb på øreafrundning</vt:lpstr>
      <vt:lpstr>Modtag eFaktura i KP</vt:lpstr>
      <vt:lpstr>Automatisk godkendelse </vt:lpstr>
      <vt:lpstr>Automatisk godkendelse </vt:lpstr>
      <vt:lpstr>Automatisk godkendelse </vt:lpstr>
      <vt:lpstr>Automatisk godkendelse </vt:lpstr>
      <vt:lpstr>Automatisk godkendelse </vt:lpstr>
      <vt:lpstr>Visning efter godkendelse</vt:lpstr>
      <vt:lpstr>Visning efter godkendelse</vt:lpstr>
      <vt:lpstr>Visning efter godkendelse</vt:lpstr>
      <vt:lpstr>Ny fane til visning af eFaktura</vt:lpstr>
      <vt:lpstr>Ny fane til visning af eFaktura</vt:lpstr>
      <vt:lpstr>Kort nyt</vt:lpstr>
      <vt:lpstr>Månedlig revurdering af helbredstillægskort</vt:lpstr>
      <vt:lpstr>Min Support Send retur til Netcompany</vt:lpstr>
      <vt:lpstr>Nedetid i KLIK</vt:lpstr>
      <vt:lpstr>Vil du (fortsat) modtage nyhedsbrev?</vt:lpstr>
      <vt:lpstr>Tips</vt:lpstr>
      <vt:lpstr>PowerPoint-præsentation</vt:lpstr>
      <vt:lpstr>Hvor ligger vejledninger mv.?</vt:lpstr>
      <vt:lpstr>kendte fejl</vt:lpstr>
      <vt:lpstr>KP logger ud for tidligt Fortsat problem med udløb</vt:lpstr>
      <vt:lpstr>Tilmeld driftsbeskeder</vt:lpstr>
      <vt:lpstr>Beskeder ved ændring af CPR-nummer</vt:lpstr>
      <vt:lpstr>Visningsfejl i ”Ret planlagt træk”</vt:lpstr>
      <vt:lpstr>Oprettelse af engangsbeløb fejler på grund af ugyldig slutdato</vt:lpstr>
      <vt:lpstr>Visningsfejl for indflytningsdato</vt:lpstr>
      <vt:lpstr>Visningsfejl for udenlandske adresser</vt:lpstr>
      <vt:lpstr>Opret journalnotat kan ikke færdiggøres fra enkeltsagsvisningen</vt:lpstr>
      <vt:lpstr>PowerPoint-præsentation</vt:lpstr>
      <vt:lpstr>Spørgsmål til KOMBIT eller andre kommuner?</vt:lpstr>
      <vt:lpstr>Hvad sker på næste statusmøde?</vt:lpstr>
      <vt:lpstr>Hvad sker på næste statusmøde?</vt:lpstr>
      <vt:lpstr>Følgende er primært henvendt KP-systemansvarlig </vt:lpstr>
      <vt:lpstr>KLIK-opgaver</vt:lpstr>
      <vt:lpstr>KLIK-opgaver KP release 5.0 – 25. marts 2024</vt:lpstr>
      <vt:lpstr>Ny funktionalitet</vt:lpstr>
      <vt:lpstr>KLIK-opgaver</vt:lpstr>
      <vt:lpstr>Jeres dialog med ERP-leverandør</vt:lpstr>
      <vt:lpstr>KLIK-opgaver KP release 4.1 – d. 14.12 2023</vt:lpstr>
      <vt:lpstr>Ny funktionalitet</vt:lpstr>
      <vt:lpstr>KLIK-opgaver</vt:lpstr>
      <vt:lpstr>Status på driften</vt:lpstr>
      <vt:lpstr>Ikke analyserede fejlmeldinger</vt:lpstr>
      <vt:lpstr>Godkendte fejl</vt:lpstr>
      <vt:lpstr>Supportsager</vt:lpstr>
      <vt:lpstr>Tak for i dag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Statusmøde (uge XX)</dc:title>
  <dc:creator>Aske Walther Sørensen</dc:creator>
  <cp:lastModifiedBy>Aske Walther Sørensen</cp:lastModifiedBy>
  <cp:revision>16</cp:revision>
  <dcterms:created xsi:type="dcterms:W3CDTF">2023-05-04T10:03:14Z</dcterms:created>
  <dcterms:modified xsi:type="dcterms:W3CDTF">2024-02-08T12:53:41Z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0x010100C51E5067BB20F4428D19AB0132CFAEA9</vt:lpwstr>
  </property>
  <property fmtid="{D5CDD505-2E9C-101B-9397-08002B2CF9AE}" pid="3" name="_dlc_DocIdItemGuid">
    <vt:lpwstr>459e1b5d-b006-412b-b412-2aa82d863596</vt:lpwstr>
  </property>
  <property fmtid="{D5CDD505-2E9C-101B-9397-08002B2CF9AE}" pid="4" name="Mødetype">
    <vt:lpwstr>1609;#Præsentation|93fbbba1-d5f3-4784-9979-765919310bab</vt:lpwstr>
  </property>
  <property fmtid="{D5CDD505-2E9C-101B-9397-08002B2CF9AE}" pid="5" name="Interessenter">
    <vt:lpwstr>1683;#Ekstern|95ef43ab-9e36-4dab-816d-0787e44693bc</vt:lpwstr>
  </property>
</Properties>
</file>